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20" r:id="rId2"/>
    <p:sldId id="347" r:id="rId3"/>
    <p:sldId id="325" r:id="rId4"/>
    <p:sldId id="344" r:id="rId5"/>
    <p:sldId id="345" r:id="rId6"/>
    <p:sldId id="365" r:id="rId7"/>
    <p:sldId id="349" r:id="rId8"/>
    <p:sldId id="352" r:id="rId9"/>
    <p:sldId id="353" r:id="rId10"/>
    <p:sldId id="367" r:id="rId11"/>
    <p:sldId id="355" r:id="rId12"/>
    <p:sldId id="356" r:id="rId13"/>
    <p:sldId id="375" r:id="rId14"/>
    <p:sldId id="357" r:id="rId15"/>
    <p:sldId id="358" r:id="rId16"/>
    <p:sldId id="359" r:id="rId17"/>
    <p:sldId id="360" r:id="rId18"/>
    <p:sldId id="378" r:id="rId19"/>
    <p:sldId id="368" r:id="rId20"/>
    <p:sldId id="369" r:id="rId21"/>
    <p:sldId id="370" r:id="rId22"/>
    <p:sldId id="363" r:id="rId23"/>
    <p:sldId id="371" r:id="rId24"/>
    <p:sldId id="372" r:id="rId25"/>
    <p:sldId id="373" r:id="rId26"/>
    <p:sldId id="336" r:id="rId27"/>
    <p:sldId id="34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62" autoAdjust="0"/>
    <p:restoredTop sz="71778" autoAdjust="0"/>
  </p:normalViewPr>
  <p:slideViewPr>
    <p:cSldViewPr>
      <p:cViewPr varScale="1">
        <p:scale>
          <a:sx n="85" d="100"/>
          <a:sy n="85" d="100"/>
        </p:scale>
        <p:origin x="-3528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-262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F30F89-9768-46C6-866F-91E3176A3B56}" type="doc">
      <dgm:prSet loTypeId="urn:microsoft.com/office/officeart/2005/8/layout/radial6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AC2450F-0B15-4F8D-85C2-627DFF1B5C9A}">
      <dgm:prSet phldrT="[Text]"/>
      <dgm:spPr/>
      <dgm:t>
        <a:bodyPr/>
        <a:lstStyle/>
        <a:p>
          <a:r>
            <a:rPr lang="en-US" dirty="0" smtClean="0"/>
            <a:t>Big </a:t>
          </a:r>
          <a:r>
            <a:rPr lang="en-US" altLang="zh-TW" dirty="0" smtClean="0"/>
            <a:t>D</a:t>
          </a:r>
          <a:r>
            <a:rPr lang="en-US" dirty="0" smtClean="0"/>
            <a:t>ata</a:t>
          </a:r>
          <a:endParaRPr lang="en-US" dirty="0"/>
        </a:p>
      </dgm:t>
    </dgm:pt>
    <dgm:pt modelId="{8B94484C-79D4-4524-A47A-5022E960D696}" type="parTrans" cxnId="{E0764370-2B02-4102-8C8E-1DB7F057FB40}">
      <dgm:prSet/>
      <dgm:spPr/>
      <dgm:t>
        <a:bodyPr/>
        <a:lstStyle/>
        <a:p>
          <a:endParaRPr lang="en-US"/>
        </a:p>
      </dgm:t>
    </dgm:pt>
    <dgm:pt modelId="{E4733365-9F23-425A-B31A-439DEF0FEBAE}" type="sibTrans" cxnId="{E0764370-2B02-4102-8C8E-1DB7F057FB40}">
      <dgm:prSet/>
      <dgm:spPr/>
      <dgm:t>
        <a:bodyPr/>
        <a:lstStyle/>
        <a:p>
          <a:endParaRPr lang="en-US"/>
        </a:p>
      </dgm:t>
    </dgm:pt>
    <dgm:pt modelId="{231CFC03-ED82-47C4-9AD1-8AC1EAB35940}">
      <dgm:prSet phldrT="[Text]" custT="1"/>
      <dgm:spPr/>
      <dgm:t>
        <a:bodyPr/>
        <a:lstStyle/>
        <a:p>
          <a:r>
            <a:rPr lang="en-US" sz="2000" dirty="0" smtClean="0"/>
            <a:t>Volume</a:t>
          </a:r>
          <a:endParaRPr lang="en-US" sz="2100" dirty="0"/>
        </a:p>
      </dgm:t>
    </dgm:pt>
    <dgm:pt modelId="{137FE5ED-49D2-4E3A-AF0F-13E677E48489}" type="parTrans" cxnId="{9E22E72E-B133-46F0-8955-265732ACBBC8}">
      <dgm:prSet/>
      <dgm:spPr/>
      <dgm:t>
        <a:bodyPr/>
        <a:lstStyle/>
        <a:p>
          <a:endParaRPr lang="en-US"/>
        </a:p>
      </dgm:t>
    </dgm:pt>
    <dgm:pt modelId="{2FF2E359-45DB-4254-AD0A-B5FBBDC21707}" type="sibTrans" cxnId="{9E22E72E-B133-46F0-8955-265732ACBBC8}">
      <dgm:prSet/>
      <dgm:spPr/>
      <dgm:t>
        <a:bodyPr/>
        <a:lstStyle/>
        <a:p>
          <a:endParaRPr lang="en-US"/>
        </a:p>
      </dgm:t>
    </dgm:pt>
    <dgm:pt modelId="{8AD72DFA-8360-4728-9A1D-05757C31A279}">
      <dgm:prSet phldrT="[Text]" custT="1"/>
      <dgm:spPr/>
      <dgm:t>
        <a:bodyPr/>
        <a:lstStyle/>
        <a:p>
          <a:r>
            <a:rPr lang="en-US" sz="2000" dirty="0" smtClean="0"/>
            <a:t>Velocity</a:t>
          </a:r>
          <a:endParaRPr lang="en-US" sz="2100" dirty="0"/>
        </a:p>
      </dgm:t>
    </dgm:pt>
    <dgm:pt modelId="{74FDCDB2-A907-47EE-A1FC-B18D93D26D8E}" type="parTrans" cxnId="{7A75F000-BD06-402C-95E2-A8A1C76C4A39}">
      <dgm:prSet/>
      <dgm:spPr/>
      <dgm:t>
        <a:bodyPr/>
        <a:lstStyle/>
        <a:p>
          <a:endParaRPr lang="en-US"/>
        </a:p>
      </dgm:t>
    </dgm:pt>
    <dgm:pt modelId="{8382B8C6-C5B8-4DCC-BB0A-213F26A95889}" type="sibTrans" cxnId="{7A75F000-BD06-402C-95E2-A8A1C76C4A39}">
      <dgm:prSet/>
      <dgm:spPr/>
      <dgm:t>
        <a:bodyPr/>
        <a:lstStyle/>
        <a:p>
          <a:endParaRPr lang="en-US"/>
        </a:p>
      </dgm:t>
    </dgm:pt>
    <dgm:pt modelId="{F585B9B3-D029-4ED0-B517-C18666A2EBC2}">
      <dgm:prSet phldrT="[Text]" custT="1"/>
      <dgm:spPr/>
      <dgm:t>
        <a:bodyPr/>
        <a:lstStyle/>
        <a:p>
          <a:r>
            <a:rPr lang="en-US" sz="2400" dirty="0" smtClean="0"/>
            <a:t>Variety</a:t>
          </a:r>
          <a:endParaRPr lang="en-US" sz="1600" dirty="0"/>
        </a:p>
      </dgm:t>
    </dgm:pt>
    <dgm:pt modelId="{FE6D77BC-205F-4D63-91B0-87C0BF54CA1B}" type="parTrans" cxnId="{92364278-8722-4534-82BF-A158085BF3A0}">
      <dgm:prSet/>
      <dgm:spPr/>
      <dgm:t>
        <a:bodyPr/>
        <a:lstStyle/>
        <a:p>
          <a:endParaRPr lang="en-US"/>
        </a:p>
      </dgm:t>
    </dgm:pt>
    <dgm:pt modelId="{B3A313D7-B4B6-4E19-82E0-76A7FC6CF2B6}" type="sibTrans" cxnId="{92364278-8722-4534-82BF-A158085BF3A0}">
      <dgm:prSet/>
      <dgm:spPr/>
      <dgm:t>
        <a:bodyPr/>
        <a:lstStyle/>
        <a:p>
          <a:endParaRPr lang="en-US"/>
        </a:p>
      </dgm:t>
    </dgm:pt>
    <dgm:pt modelId="{0F736C0A-52CC-4CD1-915F-61322B1B3200}" type="pres">
      <dgm:prSet presAssocID="{F9F30F89-9768-46C6-866F-91E3176A3B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7B9289-FA41-405B-AC94-189C2AFAA117}" type="pres">
      <dgm:prSet presAssocID="{8AC2450F-0B15-4F8D-85C2-627DFF1B5C9A}" presName="centerShape" presStyleLbl="node0" presStyleIdx="0" presStyleCnt="1"/>
      <dgm:spPr/>
      <dgm:t>
        <a:bodyPr/>
        <a:lstStyle/>
        <a:p>
          <a:endParaRPr lang="en-US"/>
        </a:p>
      </dgm:t>
    </dgm:pt>
    <dgm:pt modelId="{27CE1E8D-4A6F-48FE-BC89-9241FFE38A68}" type="pres">
      <dgm:prSet presAssocID="{231CFC03-ED82-47C4-9AD1-8AC1EAB35940}" presName="node" presStyleLbl="node1" presStyleIdx="0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47FC2-234D-4D9C-B147-A3256802EB4F}" type="pres">
      <dgm:prSet presAssocID="{231CFC03-ED82-47C4-9AD1-8AC1EAB35940}" presName="dummy" presStyleCnt="0"/>
      <dgm:spPr/>
    </dgm:pt>
    <dgm:pt modelId="{857F0A49-6781-493D-8245-A519821F1A52}" type="pres">
      <dgm:prSet presAssocID="{2FF2E359-45DB-4254-AD0A-B5FBBDC2170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DBA7DD8-3FC0-4403-A3B2-D8167436FC02}" type="pres">
      <dgm:prSet presAssocID="{F585B9B3-D029-4ED0-B517-C18666A2EBC2}" presName="node" presStyleLbl="node1" presStyleIdx="1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347CA-DE31-4CC8-8EEA-6CC05103F587}" type="pres">
      <dgm:prSet presAssocID="{F585B9B3-D029-4ED0-B517-C18666A2EBC2}" presName="dummy" presStyleCnt="0"/>
      <dgm:spPr/>
    </dgm:pt>
    <dgm:pt modelId="{2E6F4AB7-7747-41DC-855E-CD6D3253AF9A}" type="pres">
      <dgm:prSet presAssocID="{B3A313D7-B4B6-4E19-82E0-76A7FC6CF2B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EB15F88-07DB-4E39-A186-9B5A84FD4C13}" type="pres">
      <dgm:prSet presAssocID="{8AD72DFA-8360-4728-9A1D-05757C31A279}" presName="node" presStyleLbl="node1" presStyleIdx="2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85253-BB54-43C4-8FD1-B5C869E584EC}" type="pres">
      <dgm:prSet presAssocID="{8AD72DFA-8360-4728-9A1D-05757C31A279}" presName="dummy" presStyleCnt="0"/>
      <dgm:spPr/>
    </dgm:pt>
    <dgm:pt modelId="{3C14F35A-A684-4AE9-95E9-3224658855F8}" type="pres">
      <dgm:prSet presAssocID="{8382B8C6-C5B8-4DCC-BB0A-213F26A95889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A75F000-BD06-402C-95E2-A8A1C76C4A39}" srcId="{8AC2450F-0B15-4F8D-85C2-627DFF1B5C9A}" destId="{8AD72DFA-8360-4728-9A1D-05757C31A279}" srcOrd="2" destOrd="0" parTransId="{74FDCDB2-A907-47EE-A1FC-B18D93D26D8E}" sibTransId="{8382B8C6-C5B8-4DCC-BB0A-213F26A95889}"/>
    <dgm:cxn modelId="{9E22E72E-B133-46F0-8955-265732ACBBC8}" srcId="{8AC2450F-0B15-4F8D-85C2-627DFF1B5C9A}" destId="{231CFC03-ED82-47C4-9AD1-8AC1EAB35940}" srcOrd="0" destOrd="0" parTransId="{137FE5ED-49D2-4E3A-AF0F-13E677E48489}" sibTransId="{2FF2E359-45DB-4254-AD0A-B5FBBDC21707}"/>
    <dgm:cxn modelId="{97A6DE8C-DDBC-5344-ABAF-D756DBED8146}" type="presOf" srcId="{231CFC03-ED82-47C4-9AD1-8AC1EAB35940}" destId="{27CE1E8D-4A6F-48FE-BC89-9241FFE38A68}" srcOrd="0" destOrd="0" presId="urn:microsoft.com/office/officeart/2005/8/layout/radial6"/>
    <dgm:cxn modelId="{EEB8C7CD-00D0-724D-8A44-0F5362825899}" type="presOf" srcId="{2FF2E359-45DB-4254-AD0A-B5FBBDC21707}" destId="{857F0A49-6781-493D-8245-A519821F1A52}" srcOrd="0" destOrd="0" presId="urn:microsoft.com/office/officeart/2005/8/layout/radial6"/>
    <dgm:cxn modelId="{AFA9E92C-B79C-964A-B204-8F30D59096E2}" type="presOf" srcId="{B3A313D7-B4B6-4E19-82E0-76A7FC6CF2B6}" destId="{2E6F4AB7-7747-41DC-855E-CD6D3253AF9A}" srcOrd="0" destOrd="0" presId="urn:microsoft.com/office/officeart/2005/8/layout/radial6"/>
    <dgm:cxn modelId="{92364278-8722-4534-82BF-A158085BF3A0}" srcId="{8AC2450F-0B15-4F8D-85C2-627DFF1B5C9A}" destId="{F585B9B3-D029-4ED0-B517-C18666A2EBC2}" srcOrd="1" destOrd="0" parTransId="{FE6D77BC-205F-4D63-91B0-87C0BF54CA1B}" sibTransId="{B3A313D7-B4B6-4E19-82E0-76A7FC6CF2B6}"/>
    <dgm:cxn modelId="{4A2DA82B-C9B4-2F48-8C8A-D51AEDBD0F47}" type="presOf" srcId="{8AD72DFA-8360-4728-9A1D-05757C31A279}" destId="{6EB15F88-07DB-4E39-A186-9B5A84FD4C13}" srcOrd="0" destOrd="0" presId="urn:microsoft.com/office/officeart/2005/8/layout/radial6"/>
    <dgm:cxn modelId="{27D18AD3-B707-4B4F-981D-A2F64E352D26}" type="presOf" srcId="{F585B9B3-D029-4ED0-B517-C18666A2EBC2}" destId="{ADBA7DD8-3FC0-4403-A3B2-D8167436FC02}" srcOrd="0" destOrd="0" presId="urn:microsoft.com/office/officeart/2005/8/layout/radial6"/>
    <dgm:cxn modelId="{E0764370-2B02-4102-8C8E-1DB7F057FB40}" srcId="{F9F30F89-9768-46C6-866F-91E3176A3B56}" destId="{8AC2450F-0B15-4F8D-85C2-627DFF1B5C9A}" srcOrd="0" destOrd="0" parTransId="{8B94484C-79D4-4524-A47A-5022E960D696}" sibTransId="{E4733365-9F23-425A-B31A-439DEF0FEBAE}"/>
    <dgm:cxn modelId="{885D2330-1ED6-9D4D-BFA1-AB09982FC496}" type="presOf" srcId="{8AC2450F-0B15-4F8D-85C2-627DFF1B5C9A}" destId="{6C7B9289-FA41-405B-AC94-189C2AFAA117}" srcOrd="0" destOrd="0" presId="urn:microsoft.com/office/officeart/2005/8/layout/radial6"/>
    <dgm:cxn modelId="{16C3BFCC-9128-0443-BF64-5BBDA20FEB69}" type="presOf" srcId="{8382B8C6-C5B8-4DCC-BB0A-213F26A95889}" destId="{3C14F35A-A684-4AE9-95E9-3224658855F8}" srcOrd="0" destOrd="0" presId="urn:microsoft.com/office/officeart/2005/8/layout/radial6"/>
    <dgm:cxn modelId="{46F00C09-2902-0840-93C1-E163081A710E}" type="presOf" srcId="{F9F30F89-9768-46C6-866F-91E3176A3B56}" destId="{0F736C0A-52CC-4CD1-915F-61322B1B3200}" srcOrd="0" destOrd="0" presId="urn:microsoft.com/office/officeart/2005/8/layout/radial6"/>
    <dgm:cxn modelId="{964B3500-E40E-7D43-BF40-283F3227D048}" type="presParOf" srcId="{0F736C0A-52CC-4CD1-915F-61322B1B3200}" destId="{6C7B9289-FA41-405B-AC94-189C2AFAA117}" srcOrd="0" destOrd="0" presId="urn:microsoft.com/office/officeart/2005/8/layout/radial6"/>
    <dgm:cxn modelId="{C0B9C7CD-609E-5B43-AD5C-90D782717559}" type="presParOf" srcId="{0F736C0A-52CC-4CD1-915F-61322B1B3200}" destId="{27CE1E8D-4A6F-48FE-BC89-9241FFE38A68}" srcOrd="1" destOrd="0" presId="urn:microsoft.com/office/officeart/2005/8/layout/radial6"/>
    <dgm:cxn modelId="{6878B913-5BC3-4543-A822-F10CDD68C177}" type="presParOf" srcId="{0F736C0A-52CC-4CD1-915F-61322B1B3200}" destId="{90747FC2-234D-4D9C-B147-A3256802EB4F}" srcOrd="2" destOrd="0" presId="urn:microsoft.com/office/officeart/2005/8/layout/radial6"/>
    <dgm:cxn modelId="{895CCDF9-C7F5-0845-A946-A8EF154A4CAB}" type="presParOf" srcId="{0F736C0A-52CC-4CD1-915F-61322B1B3200}" destId="{857F0A49-6781-493D-8245-A519821F1A52}" srcOrd="3" destOrd="0" presId="urn:microsoft.com/office/officeart/2005/8/layout/radial6"/>
    <dgm:cxn modelId="{1380512D-E257-C040-8E43-4ACDA71FC77B}" type="presParOf" srcId="{0F736C0A-52CC-4CD1-915F-61322B1B3200}" destId="{ADBA7DD8-3FC0-4403-A3B2-D8167436FC02}" srcOrd="4" destOrd="0" presId="urn:microsoft.com/office/officeart/2005/8/layout/radial6"/>
    <dgm:cxn modelId="{F41678A9-92AC-AE41-ACBB-6F3CD9EA0068}" type="presParOf" srcId="{0F736C0A-52CC-4CD1-915F-61322B1B3200}" destId="{355347CA-DE31-4CC8-8EEA-6CC05103F587}" srcOrd="5" destOrd="0" presId="urn:microsoft.com/office/officeart/2005/8/layout/radial6"/>
    <dgm:cxn modelId="{ADB738EF-C442-7049-B26E-600C45EAC7E4}" type="presParOf" srcId="{0F736C0A-52CC-4CD1-915F-61322B1B3200}" destId="{2E6F4AB7-7747-41DC-855E-CD6D3253AF9A}" srcOrd="6" destOrd="0" presId="urn:microsoft.com/office/officeart/2005/8/layout/radial6"/>
    <dgm:cxn modelId="{79C1F742-5030-1643-B718-0DC13C237BB5}" type="presParOf" srcId="{0F736C0A-52CC-4CD1-915F-61322B1B3200}" destId="{6EB15F88-07DB-4E39-A186-9B5A84FD4C13}" srcOrd="7" destOrd="0" presId="urn:microsoft.com/office/officeart/2005/8/layout/radial6"/>
    <dgm:cxn modelId="{E6B6263D-E155-8546-9F73-7DC8B3C5C84B}" type="presParOf" srcId="{0F736C0A-52CC-4CD1-915F-61322B1B3200}" destId="{5F885253-BB54-43C4-8FD1-B5C869E584EC}" srcOrd="8" destOrd="0" presId="urn:microsoft.com/office/officeart/2005/8/layout/radial6"/>
    <dgm:cxn modelId="{576C9CBD-FC03-EC47-8BF5-011D17C01E6D}" type="presParOf" srcId="{0F736C0A-52CC-4CD1-915F-61322B1B3200}" destId="{3C14F35A-A684-4AE9-95E9-3224658855F8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F30F89-9768-46C6-866F-91E3176A3B56}" type="doc">
      <dgm:prSet loTypeId="urn:microsoft.com/office/officeart/2005/8/layout/radial6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AC2450F-0B15-4F8D-85C2-627DFF1B5C9A}">
      <dgm:prSet phldrT="[Text]"/>
      <dgm:spPr/>
      <dgm:t>
        <a:bodyPr/>
        <a:lstStyle/>
        <a:p>
          <a:r>
            <a:rPr lang="en-US" dirty="0" smtClean="0"/>
            <a:t>Big </a:t>
          </a:r>
          <a:r>
            <a:rPr lang="en-US" altLang="zh-TW" dirty="0" smtClean="0"/>
            <a:t>D</a:t>
          </a:r>
          <a:r>
            <a:rPr lang="en-US" dirty="0" smtClean="0"/>
            <a:t>ata</a:t>
          </a:r>
          <a:endParaRPr lang="en-US" dirty="0"/>
        </a:p>
      </dgm:t>
    </dgm:pt>
    <dgm:pt modelId="{8B94484C-79D4-4524-A47A-5022E960D696}" type="parTrans" cxnId="{E0764370-2B02-4102-8C8E-1DB7F057FB40}">
      <dgm:prSet/>
      <dgm:spPr/>
      <dgm:t>
        <a:bodyPr/>
        <a:lstStyle/>
        <a:p>
          <a:endParaRPr lang="en-US"/>
        </a:p>
      </dgm:t>
    </dgm:pt>
    <dgm:pt modelId="{E4733365-9F23-425A-B31A-439DEF0FEBAE}" type="sibTrans" cxnId="{E0764370-2B02-4102-8C8E-1DB7F057FB40}">
      <dgm:prSet/>
      <dgm:spPr/>
      <dgm:t>
        <a:bodyPr/>
        <a:lstStyle/>
        <a:p>
          <a:endParaRPr lang="en-US"/>
        </a:p>
      </dgm:t>
    </dgm:pt>
    <dgm:pt modelId="{231CFC03-ED82-47C4-9AD1-8AC1EAB35940}">
      <dgm:prSet phldrT="[Text]" custT="1"/>
      <dgm:spPr/>
      <dgm:t>
        <a:bodyPr/>
        <a:lstStyle/>
        <a:p>
          <a:r>
            <a:rPr lang="en-US" sz="2000" b="1" dirty="0" smtClean="0"/>
            <a:t>Volume</a:t>
          </a:r>
          <a:endParaRPr lang="en-US" sz="2100" b="1" dirty="0"/>
        </a:p>
      </dgm:t>
    </dgm:pt>
    <dgm:pt modelId="{137FE5ED-49D2-4E3A-AF0F-13E677E48489}" type="parTrans" cxnId="{9E22E72E-B133-46F0-8955-265732ACBBC8}">
      <dgm:prSet/>
      <dgm:spPr/>
      <dgm:t>
        <a:bodyPr/>
        <a:lstStyle/>
        <a:p>
          <a:endParaRPr lang="en-US"/>
        </a:p>
      </dgm:t>
    </dgm:pt>
    <dgm:pt modelId="{2FF2E359-45DB-4254-AD0A-B5FBBDC21707}" type="sibTrans" cxnId="{9E22E72E-B133-46F0-8955-265732ACBBC8}">
      <dgm:prSet/>
      <dgm:spPr/>
      <dgm:t>
        <a:bodyPr/>
        <a:lstStyle/>
        <a:p>
          <a:endParaRPr lang="en-US"/>
        </a:p>
      </dgm:t>
    </dgm:pt>
    <dgm:pt modelId="{8AD72DFA-8360-4728-9A1D-05757C31A279}">
      <dgm:prSet phldrT="[Text]" custT="1"/>
      <dgm:spPr>
        <a:solidFill>
          <a:schemeClr val="accent3">
            <a:hueOff val="214284"/>
            <a:satOff val="-24046"/>
            <a:lumOff val="4118"/>
            <a:alpha val="20000"/>
          </a:schemeClr>
        </a:solidFill>
        <a:ln>
          <a:solidFill>
            <a:schemeClr val="lt1">
              <a:hueOff val="0"/>
              <a:satOff val="0"/>
              <a:lumOff val="0"/>
              <a:alpha val="20000"/>
            </a:schemeClr>
          </a:solidFill>
        </a:ln>
      </dgm:spPr>
      <dgm:t>
        <a:bodyPr/>
        <a:lstStyle/>
        <a:p>
          <a:r>
            <a:rPr lang="en-US" sz="2000" dirty="0" smtClean="0"/>
            <a:t>Velocity</a:t>
          </a:r>
          <a:endParaRPr lang="en-US" sz="2100" dirty="0"/>
        </a:p>
      </dgm:t>
    </dgm:pt>
    <dgm:pt modelId="{74FDCDB2-A907-47EE-A1FC-B18D93D26D8E}" type="parTrans" cxnId="{7A75F000-BD06-402C-95E2-A8A1C76C4A39}">
      <dgm:prSet/>
      <dgm:spPr/>
      <dgm:t>
        <a:bodyPr/>
        <a:lstStyle/>
        <a:p>
          <a:endParaRPr lang="en-US"/>
        </a:p>
      </dgm:t>
    </dgm:pt>
    <dgm:pt modelId="{8382B8C6-C5B8-4DCC-BB0A-213F26A95889}" type="sibTrans" cxnId="{7A75F000-BD06-402C-95E2-A8A1C76C4A39}">
      <dgm:prSet/>
      <dgm:spPr/>
      <dgm:t>
        <a:bodyPr/>
        <a:lstStyle/>
        <a:p>
          <a:endParaRPr lang="en-US"/>
        </a:p>
      </dgm:t>
    </dgm:pt>
    <dgm:pt modelId="{F585B9B3-D029-4ED0-B517-C18666A2EBC2}">
      <dgm:prSet phldrT="[Text]" custT="1"/>
      <dgm:spPr>
        <a:solidFill>
          <a:schemeClr val="accent3">
            <a:hueOff val="214284"/>
            <a:satOff val="-24046"/>
            <a:lumOff val="4118"/>
            <a:alpha val="20000"/>
          </a:schemeClr>
        </a:solidFill>
        <a:ln>
          <a:solidFill>
            <a:schemeClr val="lt1">
              <a:hueOff val="0"/>
              <a:satOff val="0"/>
              <a:lumOff val="0"/>
              <a:alpha val="20000"/>
            </a:schemeClr>
          </a:solidFill>
        </a:ln>
      </dgm:spPr>
      <dgm:t>
        <a:bodyPr/>
        <a:lstStyle/>
        <a:p>
          <a:r>
            <a:rPr lang="en-US" sz="2400" dirty="0" smtClean="0"/>
            <a:t>Variety</a:t>
          </a:r>
          <a:endParaRPr lang="en-US" sz="1600" dirty="0"/>
        </a:p>
      </dgm:t>
    </dgm:pt>
    <dgm:pt modelId="{FE6D77BC-205F-4D63-91B0-87C0BF54CA1B}" type="parTrans" cxnId="{92364278-8722-4534-82BF-A158085BF3A0}">
      <dgm:prSet/>
      <dgm:spPr/>
      <dgm:t>
        <a:bodyPr/>
        <a:lstStyle/>
        <a:p>
          <a:endParaRPr lang="en-US"/>
        </a:p>
      </dgm:t>
    </dgm:pt>
    <dgm:pt modelId="{B3A313D7-B4B6-4E19-82E0-76A7FC6CF2B6}" type="sibTrans" cxnId="{92364278-8722-4534-82BF-A158085BF3A0}">
      <dgm:prSet/>
      <dgm:spPr/>
      <dgm:t>
        <a:bodyPr/>
        <a:lstStyle/>
        <a:p>
          <a:endParaRPr lang="en-US"/>
        </a:p>
      </dgm:t>
    </dgm:pt>
    <dgm:pt modelId="{0F736C0A-52CC-4CD1-915F-61322B1B3200}" type="pres">
      <dgm:prSet presAssocID="{F9F30F89-9768-46C6-866F-91E3176A3B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7B9289-FA41-405B-AC94-189C2AFAA117}" type="pres">
      <dgm:prSet presAssocID="{8AC2450F-0B15-4F8D-85C2-627DFF1B5C9A}" presName="centerShape" presStyleLbl="node0" presStyleIdx="0" presStyleCnt="1"/>
      <dgm:spPr/>
      <dgm:t>
        <a:bodyPr/>
        <a:lstStyle/>
        <a:p>
          <a:endParaRPr lang="en-US"/>
        </a:p>
      </dgm:t>
    </dgm:pt>
    <dgm:pt modelId="{27CE1E8D-4A6F-48FE-BC89-9241FFE38A68}" type="pres">
      <dgm:prSet presAssocID="{231CFC03-ED82-47C4-9AD1-8AC1EAB35940}" presName="node" presStyleLbl="node1" presStyleIdx="0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47FC2-234D-4D9C-B147-A3256802EB4F}" type="pres">
      <dgm:prSet presAssocID="{231CFC03-ED82-47C4-9AD1-8AC1EAB35940}" presName="dummy" presStyleCnt="0"/>
      <dgm:spPr/>
    </dgm:pt>
    <dgm:pt modelId="{857F0A49-6781-493D-8245-A519821F1A52}" type="pres">
      <dgm:prSet presAssocID="{2FF2E359-45DB-4254-AD0A-B5FBBDC2170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DBA7DD8-3FC0-4403-A3B2-D8167436FC02}" type="pres">
      <dgm:prSet presAssocID="{F585B9B3-D029-4ED0-B517-C18666A2EBC2}" presName="node" presStyleLbl="node1" presStyleIdx="1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347CA-DE31-4CC8-8EEA-6CC05103F587}" type="pres">
      <dgm:prSet presAssocID="{F585B9B3-D029-4ED0-B517-C18666A2EBC2}" presName="dummy" presStyleCnt="0"/>
      <dgm:spPr/>
    </dgm:pt>
    <dgm:pt modelId="{2E6F4AB7-7747-41DC-855E-CD6D3253AF9A}" type="pres">
      <dgm:prSet presAssocID="{B3A313D7-B4B6-4E19-82E0-76A7FC6CF2B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EB15F88-07DB-4E39-A186-9B5A84FD4C13}" type="pres">
      <dgm:prSet presAssocID="{8AD72DFA-8360-4728-9A1D-05757C31A279}" presName="node" presStyleLbl="node1" presStyleIdx="2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85253-BB54-43C4-8FD1-B5C869E584EC}" type="pres">
      <dgm:prSet presAssocID="{8AD72DFA-8360-4728-9A1D-05757C31A279}" presName="dummy" presStyleCnt="0"/>
      <dgm:spPr/>
    </dgm:pt>
    <dgm:pt modelId="{3C14F35A-A684-4AE9-95E9-3224658855F8}" type="pres">
      <dgm:prSet presAssocID="{8382B8C6-C5B8-4DCC-BB0A-213F26A95889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A75F000-BD06-402C-95E2-A8A1C76C4A39}" srcId="{8AC2450F-0B15-4F8D-85C2-627DFF1B5C9A}" destId="{8AD72DFA-8360-4728-9A1D-05757C31A279}" srcOrd="2" destOrd="0" parTransId="{74FDCDB2-A907-47EE-A1FC-B18D93D26D8E}" sibTransId="{8382B8C6-C5B8-4DCC-BB0A-213F26A95889}"/>
    <dgm:cxn modelId="{9E22E72E-B133-46F0-8955-265732ACBBC8}" srcId="{8AC2450F-0B15-4F8D-85C2-627DFF1B5C9A}" destId="{231CFC03-ED82-47C4-9AD1-8AC1EAB35940}" srcOrd="0" destOrd="0" parTransId="{137FE5ED-49D2-4E3A-AF0F-13E677E48489}" sibTransId="{2FF2E359-45DB-4254-AD0A-B5FBBDC21707}"/>
    <dgm:cxn modelId="{C27064EA-C583-0E4E-928F-F92B72C79253}" type="presOf" srcId="{F9F30F89-9768-46C6-866F-91E3176A3B56}" destId="{0F736C0A-52CC-4CD1-915F-61322B1B3200}" srcOrd="0" destOrd="0" presId="urn:microsoft.com/office/officeart/2005/8/layout/radial6"/>
    <dgm:cxn modelId="{DC8C4914-DFC0-F142-911F-F898F9979255}" type="presOf" srcId="{8382B8C6-C5B8-4DCC-BB0A-213F26A95889}" destId="{3C14F35A-A684-4AE9-95E9-3224658855F8}" srcOrd="0" destOrd="0" presId="urn:microsoft.com/office/officeart/2005/8/layout/radial6"/>
    <dgm:cxn modelId="{E801F1F4-CF41-0642-ADB6-C9E305F094E9}" type="presOf" srcId="{F585B9B3-D029-4ED0-B517-C18666A2EBC2}" destId="{ADBA7DD8-3FC0-4403-A3B2-D8167436FC02}" srcOrd="0" destOrd="0" presId="urn:microsoft.com/office/officeart/2005/8/layout/radial6"/>
    <dgm:cxn modelId="{4371CC7B-1CA1-9F44-B71C-B1807CD75A42}" type="presOf" srcId="{2FF2E359-45DB-4254-AD0A-B5FBBDC21707}" destId="{857F0A49-6781-493D-8245-A519821F1A52}" srcOrd="0" destOrd="0" presId="urn:microsoft.com/office/officeart/2005/8/layout/radial6"/>
    <dgm:cxn modelId="{CF15185A-EA47-2B49-9844-534D80969710}" type="presOf" srcId="{231CFC03-ED82-47C4-9AD1-8AC1EAB35940}" destId="{27CE1E8D-4A6F-48FE-BC89-9241FFE38A68}" srcOrd="0" destOrd="0" presId="urn:microsoft.com/office/officeart/2005/8/layout/radial6"/>
    <dgm:cxn modelId="{D7BADD15-FA63-EF43-9999-504E2EEF9A74}" type="presOf" srcId="{8AD72DFA-8360-4728-9A1D-05757C31A279}" destId="{6EB15F88-07DB-4E39-A186-9B5A84FD4C13}" srcOrd="0" destOrd="0" presId="urn:microsoft.com/office/officeart/2005/8/layout/radial6"/>
    <dgm:cxn modelId="{92364278-8722-4534-82BF-A158085BF3A0}" srcId="{8AC2450F-0B15-4F8D-85C2-627DFF1B5C9A}" destId="{F585B9B3-D029-4ED0-B517-C18666A2EBC2}" srcOrd="1" destOrd="0" parTransId="{FE6D77BC-205F-4D63-91B0-87C0BF54CA1B}" sibTransId="{B3A313D7-B4B6-4E19-82E0-76A7FC6CF2B6}"/>
    <dgm:cxn modelId="{C3520065-405D-924F-AD53-17D2758DD792}" type="presOf" srcId="{8AC2450F-0B15-4F8D-85C2-627DFF1B5C9A}" destId="{6C7B9289-FA41-405B-AC94-189C2AFAA117}" srcOrd="0" destOrd="0" presId="urn:microsoft.com/office/officeart/2005/8/layout/radial6"/>
    <dgm:cxn modelId="{B7619069-E0CF-6B40-B4B8-F7FA003096E4}" type="presOf" srcId="{B3A313D7-B4B6-4E19-82E0-76A7FC6CF2B6}" destId="{2E6F4AB7-7747-41DC-855E-CD6D3253AF9A}" srcOrd="0" destOrd="0" presId="urn:microsoft.com/office/officeart/2005/8/layout/radial6"/>
    <dgm:cxn modelId="{E0764370-2B02-4102-8C8E-1DB7F057FB40}" srcId="{F9F30F89-9768-46C6-866F-91E3176A3B56}" destId="{8AC2450F-0B15-4F8D-85C2-627DFF1B5C9A}" srcOrd="0" destOrd="0" parTransId="{8B94484C-79D4-4524-A47A-5022E960D696}" sibTransId="{E4733365-9F23-425A-B31A-439DEF0FEBAE}"/>
    <dgm:cxn modelId="{ADFC2F58-C866-A240-B8C3-7FDC33EBEB7A}" type="presParOf" srcId="{0F736C0A-52CC-4CD1-915F-61322B1B3200}" destId="{6C7B9289-FA41-405B-AC94-189C2AFAA117}" srcOrd="0" destOrd="0" presId="urn:microsoft.com/office/officeart/2005/8/layout/radial6"/>
    <dgm:cxn modelId="{DD44DB8F-AD31-2D49-8B39-5459DE91C69E}" type="presParOf" srcId="{0F736C0A-52CC-4CD1-915F-61322B1B3200}" destId="{27CE1E8D-4A6F-48FE-BC89-9241FFE38A68}" srcOrd="1" destOrd="0" presId="urn:microsoft.com/office/officeart/2005/8/layout/radial6"/>
    <dgm:cxn modelId="{D6955990-8185-CE44-85A7-BF3609675829}" type="presParOf" srcId="{0F736C0A-52CC-4CD1-915F-61322B1B3200}" destId="{90747FC2-234D-4D9C-B147-A3256802EB4F}" srcOrd="2" destOrd="0" presId="urn:microsoft.com/office/officeart/2005/8/layout/radial6"/>
    <dgm:cxn modelId="{01F6E344-5AA2-3C45-946A-E48168A53C58}" type="presParOf" srcId="{0F736C0A-52CC-4CD1-915F-61322B1B3200}" destId="{857F0A49-6781-493D-8245-A519821F1A52}" srcOrd="3" destOrd="0" presId="urn:microsoft.com/office/officeart/2005/8/layout/radial6"/>
    <dgm:cxn modelId="{63D5848F-A7C7-3E41-9565-62AC8702DA01}" type="presParOf" srcId="{0F736C0A-52CC-4CD1-915F-61322B1B3200}" destId="{ADBA7DD8-3FC0-4403-A3B2-D8167436FC02}" srcOrd="4" destOrd="0" presId="urn:microsoft.com/office/officeart/2005/8/layout/radial6"/>
    <dgm:cxn modelId="{39F2F37F-4BBF-744A-9C34-E6688879530C}" type="presParOf" srcId="{0F736C0A-52CC-4CD1-915F-61322B1B3200}" destId="{355347CA-DE31-4CC8-8EEA-6CC05103F587}" srcOrd="5" destOrd="0" presId="urn:microsoft.com/office/officeart/2005/8/layout/radial6"/>
    <dgm:cxn modelId="{CCA52506-EBB7-E54C-9F6A-97F5EC123720}" type="presParOf" srcId="{0F736C0A-52CC-4CD1-915F-61322B1B3200}" destId="{2E6F4AB7-7747-41DC-855E-CD6D3253AF9A}" srcOrd="6" destOrd="0" presId="urn:microsoft.com/office/officeart/2005/8/layout/radial6"/>
    <dgm:cxn modelId="{6F36B85C-0276-1848-AD85-CD35F96FA12D}" type="presParOf" srcId="{0F736C0A-52CC-4CD1-915F-61322B1B3200}" destId="{6EB15F88-07DB-4E39-A186-9B5A84FD4C13}" srcOrd="7" destOrd="0" presId="urn:microsoft.com/office/officeart/2005/8/layout/radial6"/>
    <dgm:cxn modelId="{1251167D-55DA-D245-8812-F01265009865}" type="presParOf" srcId="{0F736C0A-52CC-4CD1-915F-61322B1B3200}" destId="{5F885253-BB54-43C4-8FD1-B5C869E584EC}" srcOrd="8" destOrd="0" presId="urn:microsoft.com/office/officeart/2005/8/layout/radial6"/>
    <dgm:cxn modelId="{3A65EBDF-DFAA-224F-B23F-BA181C861199}" type="presParOf" srcId="{0F736C0A-52CC-4CD1-915F-61322B1B3200}" destId="{3C14F35A-A684-4AE9-95E9-3224658855F8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F30F89-9768-46C6-866F-91E3176A3B56}" type="doc">
      <dgm:prSet loTypeId="urn:microsoft.com/office/officeart/2005/8/layout/radial6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AC2450F-0B15-4F8D-85C2-627DFF1B5C9A}">
      <dgm:prSet phldrT="[Text]"/>
      <dgm:spPr/>
      <dgm:t>
        <a:bodyPr/>
        <a:lstStyle/>
        <a:p>
          <a:r>
            <a:rPr lang="en-US" dirty="0" smtClean="0"/>
            <a:t>Big </a:t>
          </a:r>
          <a:r>
            <a:rPr lang="en-US" altLang="zh-TW" dirty="0" smtClean="0"/>
            <a:t>D</a:t>
          </a:r>
          <a:r>
            <a:rPr lang="en-US" dirty="0" smtClean="0"/>
            <a:t>ata</a:t>
          </a:r>
          <a:endParaRPr lang="en-US" dirty="0"/>
        </a:p>
      </dgm:t>
    </dgm:pt>
    <dgm:pt modelId="{8B94484C-79D4-4524-A47A-5022E960D696}" type="parTrans" cxnId="{E0764370-2B02-4102-8C8E-1DB7F057FB40}">
      <dgm:prSet/>
      <dgm:spPr/>
      <dgm:t>
        <a:bodyPr/>
        <a:lstStyle/>
        <a:p>
          <a:endParaRPr lang="en-US"/>
        </a:p>
      </dgm:t>
    </dgm:pt>
    <dgm:pt modelId="{E4733365-9F23-425A-B31A-439DEF0FEBAE}" type="sibTrans" cxnId="{E0764370-2B02-4102-8C8E-1DB7F057FB40}">
      <dgm:prSet/>
      <dgm:spPr/>
      <dgm:t>
        <a:bodyPr/>
        <a:lstStyle/>
        <a:p>
          <a:endParaRPr lang="en-US"/>
        </a:p>
      </dgm:t>
    </dgm:pt>
    <dgm:pt modelId="{231CFC03-ED82-47C4-9AD1-8AC1EAB35940}">
      <dgm:prSet phldrT="[Text]" custT="1"/>
      <dgm:spPr>
        <a:solidFill>
          <a:schemeClr val="accent3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sz="2000" dirty="0" smtClean="0"/>
            <a:t>Volume</a:t>
          </a:r>
          <a:endParaRPr lang="en-US" sz="2100" dirty="0"/>
        </a:p>
      </dgm:t>
    </dgm:pt>
    <dgm:pt modelId="{137FE5ED-49D2-4E3A-AF0F-13E677E48489}" type="parTrans" cxnId="{9E22E72E-B133-46F0-8955-265732ACBBC8}">
      <dgm:prSet/>
      <dgm:spPr/>
      <dgm:t>
        <a:bodyPr/>
        <a:lstStyle/>
        <a:p>
          <a:endParaRPr lang="en-US"/>
        </a:p>
      </dgm:t>
    </dgm:pt>
    <dgm:pt modelId="{2FF2E359-45DB-4254-AD0A-B5FBBDC21707}" type="sibTrans" cxnId="{9E22E72E-B133-46F0-8955-265732ACBBC8}">
      <dgm:prSet/>
      <dgm:spPr/>
      <dgm:t>
        <a:bodyPr/>
        <a:lstStyle/>
        <a:p>
          <a:endParaRPr lang="en-US"/>
        </a:p>
      </dgm:t>
    </dgm:pt>
    <dgm:pt modelId="{8AD72DFA-8360-4728-9A1D-05757C31A279}">
      <dgm:prSet phldrT="[Text]" custT="1"/>
      <dgm:spPr>
        <a:solidFill>
          <a:schemeClr val="accent3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en-US" sz="2000" dirty="0" smtClean="0"/>
            <a:t>Velocity</a:t>
          </a:r>
          <a:endParaRPr lang="en-US" sz="2100" dirty="0"/>
        </a:p>
      </dgm:t>
    </dgm:pt>
    <dgm:pt modelId="{74FDCDB2-A907-47EE-A1FC-B18D93D26D8E}" type="parTrans" cxnId="{7A75F000-BD06-402C-95E2-A8A1C76C4A39}">
      <dgm:prSet/>
      <dgm:spPr/>
      <dgm:t>
        <a:bodyPr/>
        <a:lstStyle/>
        <a:p>
          <a:endParaRPr lang="en-US"/>
        </a:p>
      </dgm:t>
    </dgm:pt>
    <dgm:pt modelId="{8382B8C6-C5B8-4DCC-BB0A-213F26A95889}" type="sibTrans" cxnId="{7A75F000-BD06-402C-95E2-A8A1C76C4A39}">
      <dgm:prSet/>
      <dgm:spPr/>
      <dgm:t>
        <a:bodyPr/>
        <a:lstStyle/>
        <a:p>
          <a:endParaRPr lang="en-US"/>
        </a:p>
      </dgm:t>
    </dgm:pt>
    <dgm:pt modelId="{F585B9B3-D029-4ED0-B517-C18666A2EBC2}">
      <dgm:prSet phldrT="[Text]" custT="1"/>
      <dgm:spPr/>
      <dgm:t>
        <a:bodyPr/>
        <a:lstStyle/>
        <a:p>
          <a:r>
            <a:rPr lang="en-US" sz="2400" b="1" dirty="0" smtClean="0"/>
            <a:t>Variety</a:t>
          </a:r>
          <a:endParaRPr lang="en-US" sz="1600" b="1" dirty="0"/>
        </a:p>
      </dgm:t>
    </dgm:pt>
    <dgm:pt modelId="{FE6D77BC-205F-4D63-91B0-87C0BF54CA1B}" type="parTrans" cxnId="{92364278-8722-4534-82BF-A158085BF3A0}">
      <dgm:prSet/>
      <dgm:spPr/>
      <dgm:t>
        <a:bodyPr/>
        <a:lstStyle/>
        <a:p>
          <a:endParaRPr lang="en-US"/>
        </a:p>
      </dgm:t>
    </dgm:pt>
    <dgm:pt modelId="{B3A313D7-B4B6-4E19-82E0-76A7FC6CF2B6}" type="sibTrans" cxnId="{92364278-8722-4534-82BF-A158085BF3A0}">
      <dgm:prSet/>
      <dgm:spPr/>
      <dgm:t>
        <a:bodyPr/>
        <a:lstStyle/>
        <a:p>
          <a:endParaRPr lang="en-US"/>
        </a:p>
      </dgm:t>
    </dgm:pt>
    <dgm:pt modelId="{0F736C0A-52CC-4CD1-915F-61322B1B3200}" type="pres">
      <dgm:prSet presAssocID="{F9F30F89-9768-46C6-866F-91E3176A3B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7B9289-FA41-405B-AC94-189C2AFAA117}" type="pres">
      <dgm:prSet presAssocID="{8AC2450F-0B15-4F8D-85C2-627DFF1B5C9A}" presName="centerShape" presStyleLbl="node0" presStyleIdx="0" presStyleCnt="1"/>
      <dgm:spPr/>
      <dgm:t>
        <a:bodyPr/>
        <a:lstStyle/>
        <a:p>
          <a:endParaRPr lang="en-US"/>
        </a:p>
      </dgm:t>
    </dgm:pt>
    <dgm:pt modelId="{27CE1E8D-4A6F-48FE-BC89-9241FFE38A68}" type="pres">
      <dgm:prSet presAssocID="{231CFC03-ED82-47C4-9AD1-8AC1EAB35940}" presName="node" presStyleLbl="node1" presStyleIdx="0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47FC2-234D-4D9C-B147-A3256802EB4F}" type="pres">
      <dgm:prSet presAssocID="{231CFC03-ED82-47C4-9AD1-8AC1EAB35940}" presName="dummy" presStyleCnt="0"/>
      <dgm:spPr/>
    </dgm:pt>
    <dgm:pt modelId="{857F0A49-6781-493D-8245-A519821F1A52}" type="pres">
      <dgm:prSet presAssocID="{2FF2E359-45DB-4254-AD0A-B5FBBDC2170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DBA7DD8-3FC0-4403-A3B2-D8167436FC02}" type="pres">
      <dgm:prSet presAssocID="{F585B9B3-D029-4ED0-B517-C18666A2EBC2}" presName="node" presStyleLbl="node1" presStyleIdx="1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347CA-DE31-4CC8-8EEA-6CC05103F587}" type="pres">
      <dgm:prSet presAssocID="{F585B9B3-D029-4ED0-B517-C18666A2EBC2}" presName="dummy" presStyleCnt="0"/>
      <dgm:spPr/>
    </dgm:pt>
    <dgm:pt modelId="{2E6F4AB7-7747-41DC-855E-CD6D3253AF9A}" type="pres">
      <dgm:prSet presAssocID="{B3A313D7-B4B6-4E19-82E0-76A7FC6CF2B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EB15F88-07DB-4E39-A186-9B5A84FD4C13}" type="pres">
      <dgm:prSet presAssocID="{8AD72DFA-8360-4728-9A1D-05757C31A279}" presName="node" presStyleLbl="node1" presStyleIdx="2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85253-BB54-43C4-8FD1-B5C869E584EC}" type="pres">
      <dgm:prSet presAssocID="{8AD72DFA-8360-4728-9A1D-05757C31A279}" presName="dummy" presStyleCnt="0"/>
      <dgm:spPr/>
    </dgm:pt>
    <dgm:pt modelId="{3C14F35A-A684-4AE9-95E9-3224658855F8}" type="pres">
      <dgm:prSet presAssocID="{8382B8C6-C5B8-4DCC-BB0A-213F26A95889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92364278-8722-4534-82BF-A158085BF3A0}" srcId="{8AC2450F-0B15-4F8D-85C2-627DFF1B5C9A}" destId="{F585B9B3-D029-4ED0-B517-C18666A2EBC2}" srcOrd="1" destOrd="0" parTransId="{FE6D77BC-205F-4D63-91B0-87C0BF54CA1B}" sibTransId="{B3A313D7-B4B6-4E19-82E0-76A7FC6CF2B6}"/>
    <dgm:cxn modelId="{7FB805DF-0822-2741-8085-58042AFD4DC0}" type="presOf" srcId="{F9F30F89-9768-46C6-866F-91E3176A3B56}" destId="{0F736C0A-52CC-4CD1-915F-61322B1B3200}" srcOrd="0" destOrd="0" presId="urn:microsoft.com/office/officeart/2005/8/layout/radial6"/>
    <dgm:cxn modelId="{9E22E72E-B133-46F0-8955-265732ACBBC8}" srcId="{8AC2450F-0B15-4F8D-85C2-627DFF1B5C9A}" destId="{231CFC03-ED82-47C4-9AD1-8AC1EAB35940}" srcOrd="0" destOrd="0" parTransId="{137FE5ED-49D2-4E3A-AF0F-13E677E48489}" sibTransId="{2FF2E359-45DB-4254-AD0A-B5FBBDC21707}"/>
    <dgm:cxn modelId="{2223E141-E2E6-AA4C-B1E6-37924D6F4012}" type="presOf" srcId="{8AD72DFA-8360-4728-9A1D-05757C31A279}" destId="{6EB15F88-07DB-4E39-A186-9B5A84FD4C13}" srcOrd="0" destOrd="0" presId="urn:microsoft.com/office/officeart/2005/8/layout/radial6"/>
    <dgm:cxn modelId="{162976E6-4DE8-1148-B4A5-9ABE5DBE093F}" type="presOf" srcId="{231CFC03-ED82-47C4-9AD1-8AC1EAB35940}" destId="{27CE1E8D-4A6F-48FE-BC89-9241FFE38A68}" srcOrd="0" destOrd="0" presId="urn:microsoft.com/office/officeart/2005/8/layout/radial6"/>
    <dgm:cxn modelId="{DDDE6D03-4715-EE4A-8454-B9CC65684B57}" type="presOf" srcId="{B3A313D7-B4B6-4E19-82E0-76A7FC6CF2B6}" destId="{2E6F4AB7-7747-41DC-855E-CD6D3253AF9A}" srcOrd="0" destOrd="0" presId="urn:microsoft.com/office/officeart/2005/8/layout/radial6"/>
    <dgm:cxn modelId="{E0764370-2B02-4102-8C8E-1DB7F057FB40}" srcId="{F9F30F89-9768-46C6-866F-91E3176A3B56}" destId="{8AC2450F-0B15-4F8D-85C2-627DFF1B5C9A}" srcOrd="0" destOrd="0" parTransId="{8B94484C-79D4-4524-A47A-5022E960D696}" sibTransId="{E4733365-9F23-425A-B31A-439DEF0FEBAE}"/>
    <dgm:cxn modelId="{7A75F000-BD06-402C-95E2-A8A1C76C4A39}" srcId="{8AC2450F-0B15-4F8D-85C2-627DFF1B5C9A}" destId="{8AD72DFA-8360-4728-9A1D-05757C31A279}" srcOrd="2" destOrd="0" parTransId="{74FDCDB2-A907-47EE-A1FC-B18D93D26D8E}" sibTransId="{8382B8C6-C5B8-4DCC-BB0A-213F26A95889}"/>
    <dgm:cxn modelId="{D02FF470-36A4-F946-A25E-7925838087ED}" type="presOf" srcId="{8382B8C6-C5B8-4DCC-BB0A-213F26A95889}" destId="{3C14F35A-A684-4AE9-95E9-3224658855F8}" srcOrd="0" destOrd="0" presId="urn:microsoft.com/office/officeart/2005/8/layout/radial6"/>
    <dgm:cxn modelId="{CDEB298F-8D0E-3F4B-8A41-17E8279E5FC0}" type="presOf" srcId="{8AC2450F-0B15-4F8D-85C2-627DFF1B5C9A}" destId="{6C7B9289-FA41-405B-AC94-189C2AFAA117}" srcOrd="0" destOrd="0" presId="urn:microsoft.com/office/officeart/2005/8/layout/radial6"/>
    <dgm:cxn modelId="{828C3F61-A478-4B4A-8439-DD6A92B76666}" type="presOf" srcId="{2FF2E359-45DB-4254-AD0A-B5FBBDC21707}" destId="{857F0A49-6781-493D-8245-A519821F1A52}" srcOrd="0" destOrd="0" presId="urn:microsoft.com/office/officeart/2005/8/layout/radial6"/>
    <dgm:cxn modelId="{52C50132-BF1E-3C46-B8DD-80731C694FCE}" type="presOf" srcId="{F585B9B3-D029-4ED0-B517-C18666A2EBC2}" destId="{ADBA7DD8-3FC0-4403-A3B2-D8167436FC02}" srcOrd="0" destOrd="0" presId="urn:microsoft.com/office/officeart/2005/8/layout/radial6"/>
    <dgm:cxn modelId="{0F47A99D-6454-C340-87DA-3FF638823B9A}" type="presParOf" srcId="{0F736C0A-52CC-4CD1-915F-61322B1B3200}" destId="{6C7B9289-FA41-405B-AC94-189C2AFAA117}" srcOrd="0" destOrd="0" presId="urn:microsoft.com/office/officeart/2005/8/layout/radial6"/>
    <dgm:cxn modelId="{AE2A7665-A9E8-5C4F-86C8-D228F83B1871}" type="presParOf" srcId="{0F736C0A-52CC-4CD1-915F-61322B1B3200}" destId="{27CE1E8D-4A6F-48FE-BC89-9241FFE38A68}" srcOrd="1" destOrd="0" presId="urn:microsoft.com/office/officeart/2005/8/layout/radial6"/>
    <dgm:cxn modelId="{A9B54F93-B203-DA4C-97CB-8F5B1F33BEDE}" type="presParOf" srcId="{0F736C0A-52CC-4CD1-915F-61322B1B3200}" destId="{90747FC2-234D-4D9C-B147-A3256802EB4F}" srcOrd="2" destOrd="0" presId="urn:microsoft.com/office/officeart/2005/8/layout/radial6"/>
    <dgm:cxn modelId="{DCCD1479-6699-9843-BD1B-912A50563B06}" type="presParOf" srcId="{0F736C0A-52CC-4CD1-915F-61322B1B3200}" destId="{857F0A49-6781-493D-8245-A519821F1A52}" srcOrd="3" destOrd="0" presId="urn:microsoft.com/office/officeart/2005/8/layout/radial6"/>
    <dgm:cxn modelId="{8D43F8F2-0298-5F45-AFC8-B3B3B675169C}" type="presParOf" srcId="{0F736C0A-52CC-4CD1-915F-61322B1B3200}" destId="{ADBA7DD8-3FC0-4403-A3B2-D8167436FC02}" srcOrd="4" destOrd="0" presId="urn:microsoft.com/office/officeart/2005/8/layout/radial6"/>
    <dgm:cxn modelId="{057DB54F-E819-ED4C-B1C5-0F7D8EA76C94}" type="presParOf" srcId="{0F736C0A-52CC-4CD1-915F-61322B1B3200}" destId="{355347CA-DE31-4CC8-8EEA-6CC05103F587}" srcOrd="5" destOrd="0" presId="urn:microsoft.com/office/officeart/2005/8/layout/radial6"/>
    <dgm:cxn modelId="{F41A0DF1-F618-DF47-B62E-6240FFC2426D}" type="presParOf" srcId="{0F736C0A-52CC-4CD1-915F-61322B1B3200}" destId="{2E6F4AB7-7747-41DC-855E-CD6D3253AF9A}" srcOrd="6" destOrd="0" presId="urn:microsoft.com/office/officeart/2005/8/layout/radial6"/>
    <dgm:cxn modelId="{4CAADD88-9C46-FD49-ADA0-BB9F8524A7D6}" type="presParOf" srcId="{0F736C0A-52CC-4CD1-915F-61322B1B3200}" destId="{6EB15F88-07DB-4E39-A186-9B5A84FD4C13}" srcOrd="7" destOrd="0" presId="urn:microsoft.com/office/officeart/2005/8/layout/radial6"/>
    <dgm:cxn modelId="{08D5AA2A-EC1E-1C4F-8BCA-28ABD3F44984}" type="presParOf" srcId="{0F736C0A-52CC-4CD1-915F-61322B1B3200}" destId="{5F885253-BB54-43C4-8FD1-B5C869E584EC}" srcOrd="8" destOrd="0" presId="urn:microsoft.com/office/officeart/2005/8/layout/radial6"/>
    <dgm:cxn modelId="{8E2F95CE-F1A3-BA44-8A0A-6ED8DB1E2352}" type="presParOf" srcId="{0F736C0A-52CC-4CD1-915F-61322B1B3200}" destId="{3C14F35A-A684-4AE9-95E9-3224658855F8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F30F89-9768-46C6-866F-91E3176A3B56}" type="doc">
      <dgm:prSet loTypeId="urn:microsoft.com/office/officeart/2005/8/layout/radial6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AC2450F-0B15-4F8D-85C2-627DFF1B5C9A}">
      <dgm:prSet phldrT="[Text]"/>
      <dgm:spPr/>
      <dgm:t>
        <a:bodyPr/>
        <a:lstStyle/>
        <a:p>
          <a:r>
            <a:rPr lang="en-US" dirty="0" smtClean="0"/>
            <a:t>Big </a:t>
          </a:r>
          <a:r>
            <a:rPr lang="en-US" altLang="zh-TW" dirty="0" smtClean="0"/>
            <a:t>D</a:t>
          </a:r>
          <a:r>
            <a:rPr lang="en-US" dirty="0" smtClean="0"/>
            <a:t>ata</a:t>
          </a:r>
          <a:endParaRPr lang="en-US" dirty="0"/>
        </a:p>
      </dgm:t>
    </dgm:pt>
    <dgm:pt modelId="{8B94484C-79D4-4524-A47A-5022E960D696}" type="parTrans" cxnId="{E0764370-2B02-4102-8C8E-1DB7F057FB40}">
      <dgm:prSet/>
      <dgm:spPr/>
      <dgm:t>
        <a:bodyPr/>
        <a:lstStyle/>
        <a:p>
          <a:endParaRPr lang="en-US"/>
        </a:p>
      </dgm:t>
    </dgm:pt>
    <dgm:pt modelId="{E4733365-9F23-425A-B31A-439DEF0FEBAE}" type="sibTrans" cxnId="{E0764370-2B02-4102-8C8E-1DB7F057FB40}">
      <dgm:prSet/>
      <dgm:spPr/>
      <dgm:t>
        <a:bodyPr/>
        <a:lstStyle/>
        <a:p>
          <a:endParaRPr lang="en-US"/>
        </a:p>
      </dgm:t>
    </dgm:pt>
    <dgm:pt modelId="{231CFC03-ED82-47C4-9AD1-8AC1EAB35940}">
      <dgm:prSet phldrT="[Text]" custT="1"/>
      <dgm:spPr>
        <a:solidFill>
          <a:schemeClr val="accent3">
            <a:hueOff val="214284"/>
            <a:satOff val="-24046"/>
            <a:lumOff val="4118"/>
            <a:alpha val="50000"/>
          </a:schemeClr>
        </a:solidFill>
      </dgm:spPr>
      <dgm:t>
        <a:bodyPr/>
        <a:lstStyle/>
        <a:p>
          <a:r>
            <a:rPr lang="en-US" sz="2000" dirty="0" smtClean="0"/>
            <a:t>Volume</a:t>
          </a:r>
          <a:endParaRPr lang="en-US" sz="2100" dirty="0"/>
        </a:p>
      </dgm:t>
    </dgm:pt>
    <dgm:pt modelId="{137FE5ED-49D2-4E3A-AF0F-13E677E48489}" type="parTrans" cxnId="{9E22E72E-B133-46F0-8955-265732ACBBC8}">
      <dgm:prSet/>
      <dgm:spPr/>
      <dgm:t>
        <a:bodyPr/>
        <a:lstStyle/>
        <a:p>
          <a:endParaRPr lang="en-US"/>
        </a:p>
      </dgm:t>
    </dgm:pt>
    <dgm:pt modelId="{2FF2E359-45DB-4254-AD0A-B5FBBDC21707}" type="sibTrans" cxnId="{9E22E72E-B133-46F0-8955-265732ACBBC8}">
      <dgm:prSet/>
      <dgm:spPr/>
      <dgm:t>
        <a:bodyPr/>
        <a:lstStyle/>
        <a:p>
          <a:endParaRPr lang="en-US"/>
        </a:p>
      </dgm:t>
    </dgm:pt>
    <dgm:pt modelId="{8AD72DFA-8360-4728-9A1D-05757C31A279}">
      <dgm:prSet phldrT="[Text]" custT="1"/>
      <dgm:spPr/>
      <dgm:t>
        <a:bodyPr/>
        <a:lstStyle/>
        <a:p>
          <a:r>
            <a:rPr lang="en-US" sz="2000" dirty="0" smtClean="0"/>
            <a:t>Velocity</a:t>
          </a:r>
          <a:endParaRPr lang="en-US" sz="2100" dirty="0"/>
        </a:p>
      </dgm:t>
    </dgm:pt>
    <dgm:pt modelId="{74FDCDB2-A907-47EE-A1FC-B18D93D26D8E}" type="parTrans" cxnId="{7A75F000-BD06-402C-95E2-A8A1C76C4A39}">
      <dgm:prSet/>
      <dgm:spPr/>
      <dgm:t>
        <a:bodyPr/>
        <a:lstStyle/>
        <a:p>
          <a:endParaRPr lang="en-US"/>
        </a:p>
      </dgm:t>
    </dgm:pt>
    <dgm:pt modelId="{8382B8C6-C5B8-4DCC-BB0A-213F26A95889}" type="sibTrans" cxnId="{7A75F000-BD06-402C-95E2-A8A1C76C4A39}">
      <dgm:prSet/>
      <dgm:spPr/>
      <dgm:t>
        <a:bodyPr/>
        <a:lstStyle/>
        <a:p>
          <a:endParaRPr lang="en-US"/>
        </a:p>
      </dgm:t>
    </dgm:pt>
    <dgm:pt modelId="{F585B9B3-D029-4ED0-B517-C18666A2EBC2}">
      <dgm:prSet phldrT="[Text]" custT="1"/>
      <dgm:spPr>
        <a:solidFill>
          <a:schemeClr val="accent3">
            <a:hueOff val="214284"/>
            <a:satOff val="-24046"/>
            <a:lumOff val="4118"/>
            <a:alpha val="50000"/>
          </a:schemeClr>
        </a:solidFill>
      </dgm:spPr>
      <dgm:t>
        <a:bodyPr/>
        <a:lstStyle/>
        <a:p>
          <a:r>
            <a:rPr lang="en-US" sz="2400" dirty="0" smtClean="0"/>
            <a:t>Variety</a:t>
          </a:r>
          <a:endParaRPr lang="en-US" sz="1600" dirty="0"/>
        </a:p>
      </dgm:t>
    </dgm:pt>
    <dgm:pt modelId="{FE6D77BC-205F-4D63-91B0-87C0BF54CA1B}" type="parTrans" cxnId="{92364278-8722-4534-82BF-A158085BF3A0}">
      <dgm:prSet/>
      <dgm:spPr/>
      <dgm:t>
        <a:bodyPr/>
        <a:lstStyle/>
        <a:p>
          <a:endParaRPr lang="en-US"/>
        </a:p>
      </dgm:t>
    </dgm:pt>
    <dgm:pt modelId="{B3A313D7-B4B6-4E19-82E0-76A7FC6CF2B6}" type="sibTrans" cxnId="{92364278-8722-4534-82BF-A158085BF3A0}">
      <dgm:prSet/>
      <dgm:spPr/>
      <dgm:t>
        <a:bodyPr/>
        <a:lstStyle/>
        <a:p>
          <a:endParaRPr lang="en-US"/>
        </a:p>
      </dgm:t>
    </dgm:pt>
    <dgm:pt modelId="{0F736C0A-52CC-4CD1-915F-61322B1B3200}" type="pres">
      <dgm:prSet presAssocID="{F9F30F89-9768-46C6-866F-91E3176A3B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7B9289-FA41-405B-AC94-189C2AFAA117}" type="pres">
      <dgm:prSet presAssocID="{8AC2450F-0B15-4F8D-85C2-627DFF1B5C9A}" presName="centerShape" presStyleLbl="node0" presStyleIdx="0" presStyleCnt="1"/>
      <dgm:spPr/>
      <dgm:t>
        <a:bodyPr/>
        <a:lstStyle/>
        <a:p>
          <a:endParaRPr lang="en-US"/>
        </a:p>
      </dgm:t>
    </dgm:pt>
    <dgm:pt modelId="{27CE1E8D-4A6F-48FE-BC89-9241FFE38A68}" type="pres">
      <dgm:prSet presAssocID="{231CFC03-ED82-47C4-9AD1-8AC1EAB35940}" presName="node" presStyleLbl="node1" presStyleIdx="0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47FC2-234D-4D9C-B147-A3256802EB4F}" type="pres">
      <dgm:prSet presAssocID="{231CFC03-ED82-47C4-9AD1-8AC1EAB35940}" presName="dummy" presStyleCnt="0"/>
      <dgm:spPr/>
    </dgm:pt>
    <dgm:pt modelId="{857F0A49-6781-493D-8245-A519821F1A52}" type="pres">
      <dgm:prSet presAssocID="{2FF2E359-45DB-4254-AD0A-B5FBBDC2170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ADBA7DD8-3FC0-4403-A3B2-D8167436FC02}" type="pres">
      <dgm:prSet presAssocID="{F585B9B3-D029-4ED0-B517-C18666A2EBC2}" presName="node" presStyleLbl="node1" presStyleIdx="1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347CA-DE31-4CC8-8EEA-6CC05103F587}" type="pres">
      <dgm:prSet presAssocID="{F585B9B3-D029-4ED0-B517-C18666A2EBC2}" presName="dummy" presStyleCnt="0"/>
      <dgm:spPr/>
    </dgm:pt>
    <dgm:pt modelId="{2E6F4AB7-7747-41DC-855E-CD6D3253AF9A}" type="pres">
      <dgm:prSet presAssocID="{B3A313D7-B4B6-4E19-82E0-76A7FC6CF2B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EB15F88-07DB-4E39-A186-9B5A84FD4C13}" type="pres">
      <dgm:prSet presAssocID="{8AD72DFA-8360-4728-9A1D-05757C31A279}" presName="node" presStyleLbl="node1" presStyleIdx="2" presStyleCnt="3" custScaleX="133360" custScaleY="1333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85253-BB54-43C4-8FD1-B5C869E584EC}" type="pres">
      <dgm:prSet presAssocID="{8AD72DFA-8360-4728-9A1D-05757C31A279}" presName="dummy" presStyleCnt="0"/>
      <dgm:spPr/>
    </dgm:pt>
    <dgm:pt modelId="{3C14F35A-A684-4AE9-95E9-3224658855F8}" type="pres">
      <dgm:prSet presAssocID="{8382B8C6-C5B8-4DCC-BB0A-213F26A95889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A75F000-BD06-402C-95E2-A8A1C76C4A39}" srcId="{8AC2450F-0B15-4F8D-85C2-627DFF1B5C9A}" destId="{8AD72DFA-8360-4728-9A1D-05757C31A279}" srcOrd="2" destOrd="0" parTransId="{74FDCDB2-A907-47EE-A1FC-B18D93D26D8E}" sibTransId="{8382B8C6-C5B8-4DCC-BB0A-213F26A95889}"/>
    <dgm:cxn modelId="{9E22E72E-B133-46F0-8955-265732ACBBC8}" srcId="{8AC2450F-0B15-4F8D-85C2-627DFF1B5C9A}" destId="{231CFC03-ED82-47C4-9AD1-8AC1EAB35940}" srcOrd="0" destOrd="0" parTransId="{137FE5ED-49D2-4E3A-AF0F-13E677E48489}" sibTransId="{2FF2E359-45DB-4254-AD0A-B5FBBDC21707}"/>
    <dgm:cxn modelId="{F4C6838B-6EF8-A445-A6A0-4720E26EF68E}" type="presOf" srcId="{F9F30F89-9768-46C6-866F-91E3176A3B56}" destId="{0F736C0A-52CC-4CD1-915F-61322B1B3200}" srcOrd="0" destOrd="0" presId="urn:microsoft.com/office/officeart/2005/8/layout/radial6"/>
    <dgm:cxn modelId="{06A3201B-B95E-0B49-8F76-3E44CC823664}" type="presOf" srcId="{F585B9B3-D029-4ED0-B517-C18666A2EBC2}" destId="{ADBA7DD8-3FC0-4403-A3B2-D8167436FC02}" srcOrd="0" destOrd="0" presId="urn:microsoft.com/office/officeart/2005/8/layout/radial6"/>
    <dgm:cxn modelId="{A8F5FB68-3E83-F34C-BB9A-9AFA1F2F463E}" type="presOf" srcId="{231CFC03-ED82-47C4-9AD1-8AC1EAB35940}" destId="{27CE1E8D-4A6F-48FE-BC89-9241FFE38A68}" srcOrd="0" destOrd="0" presId="urn:microsoft.com/office/officeart/2005/8/layout/radial6"/>
    <dgm:cxn modelId="{BA3B95BC-02A5-C24F-841B-8B4E2FD177C9}" type="presOf" srcId="{8382B8C6-C5B8-4DCC-BB0A-213F26A95889}" destId="{3C14F35A-A684-4AE9-95E9-3224658855F8}" srcOrd="0" destOrd="0" presId="urn:microsoft.com/office/officeart/2005/8/layout/radial6"/>
    <dgm:cxn modelId="{9526304F-1C2E-AA44-A878-04450F0949E4}" type="presOf" srcId="{2FF2E359-45DB-4254-AD0A-B5FBBDC21707}" destId="{857F0A49-6781-493D-8245-A519821F1A52}" srcOrd="0" destOrd="0" presId="urn:microsoft.com/office/officeart/2005/8/layout/radial6"/>
    <dgm:cxn modelId="{01EBAD26-28FF-E143-84CE-9DC80591DF51}" type="presOf" srcId="{B3A313D7-B4B6-4E19-82E0-76A7FC6CF2B6}" destId="{2E6F4AB7-7747-41DC-855E-CD6D3253AF9A}" srcOrd="0" destOrd="0" presId="urn:microsoft.com/office/officeart/2005/8/layout/radial6"/>
    <dgm:cxn modelId="{92364278-8722-4534-82BF-A158085BF3A0}" srcId="{8AC2450F-0B15-4F8D-85C2-627DFF1B5C9A}" destId="{F585B9B3-D029-4ED0-B517-C18666A2EBC2}" srcOrd="1" destOrd="0" parTransId="{FE6D77BC-205F-4D63-91B0-87C0BF54CA1B}" sibTransId="{B3A313D7-B4B6-4E19-82E0-76A7FC6CF2B6}"/>
    <dgm:cxn modelId="{9B4E2123-31C0-E54B-B6F8-D2DB04773F1D}" type="presOf" srcId="{8AD72DFA-8360-4728-9A1D-05757C31A279}" destId="{6EB15F88-07DB-4E39-A186-9B5A84FD4C13}" srcOrd="0" destOrd="0" presId="urn:microsoft.com/office/officeart/2005/8/layout/radial6"/>
    <dgm:cxn modelId="{E0764370-2B02-4102-8C8E-1DB7F057FB40}" srcId="{F9F30F89-9768-46C6-866F-91E3176A3B56}" destId="{8AC2450F-0B15-4F8D-85C2-627DFF1B5C9A}" srcOrd="0" destOrd="0" parTransId="{8B94484C-79D4-4524-A47A-5022E960D696}" sibTransId="{E4733365-9F23-425A-B31A-439DEF0FEBAE}"/>
    <dgm:cxn modelId="{857AB8FB-736A-4C4E-8DDF-F73BE2962216}" type="presOf" srcId="{8AC2450F-0B15-4F8D-85C2-627DFF1B5C9A}" destId="{6C7B9289-FA41-405B-AC94-189C2AFAA117}" srcOrd="0" destOrd="0" presId="urn:microsoft.com/office/officeart/2005/8/layout/radial6"/>
    <dgm:cxn modelId="{12A987E9-189A-DD40-A4D6-5E1420D54025}" type="presParOf" srcId="{0F736C0A-52CC-4CD1-915F-61322B1B3200}" destId="{6C7B9289-FA41-405B-AC94-189C2AFAA117}" srcOrd="0" destOrd="0" presId="urn:microsoft.com/office/officeart/2005/8/layout/radial6"/>
    <dgm:cxn modelId="{409C1CB7-146C-344B-997F-021589B8DE61}" type="presParOf" srcId="{0F736C0A-52CC-4CD1-915F-61322B1B3200}" destId="{27CE1E8D-4A6F-48FE-BC89-9241FFE38A68}" srcOrd="1" destOrd="0" presId="urn:microsoft.com/office/officeart/2005/8/layout/radial6"/>
    <dgm:cxn modelId="{2FB052F1-3C27-F442-9496-1EA239AB6866}" type="presParOf" srcId="{0F736C0A-52CC-4CD1-915F-61322B1B3200}" destId="{90747FC2-234D-4D9C-B147-A3256802EB4F}" srcOrd="2" destOrd="0" presId="urn:microsoft.com/office/officeart/2005/8/layout/radial6"/>
    <dgm:cxn modelId="{F9AEE251-451C-334D-B045-66C131505561}" type="presParOf" srcId="{0F736C0A-52CC-4CD1-915F-61322B1B3200}" destId="{857F0A49-6781-493D-8245-A519821F1A52}" srcOrd="3" destOrd="0" presId="urn:microsoft.com/office/officeart/2005/8/layout/radial6"/>
    <dgm:cxn modelId="{C7E04B51-F8E3-0E4A-9171-892D01AD0E76}" type="presParOf" srcId="{0F736C0A-52CC-4CD1-915F-61322B1B3200}" destId="{ADBA7DD8-3FC0-4403-A3B2-D8167436FC02}" srcOrd="4" destOrd="0" presId="urn:microsoft.com/office/officeart/2005/8/layout/radial6"/>
    <dgm:cxn modelId="{EC929FFD-D5F2-7143-80D9-8F0EEE5C20F6}" type="presParOf" srcId="{0F736C0A-52CC-4CD1-915F-61322B1B3200}" destId="{355347CA-DE31-4CC8-8EEA-6CC05103F587}" srcOrd="5" destOrd="0" presId="urn:microsoft.com/office/officeart/2005/8/layout/radial6"/>
    <dgm:cxn modelId="{DCA19E97-97A1-A044-995E-B70708433566}" type="presParOf" srcId="{0F736C0A-52CC-4CD1-915F-61322B1B3200}" destId="{2E6F4AB7-7747-41DC-855E-CD6D3253AF9A}" srcOrd="6" destOrd="0" presId="urn:microsoft.com/office/officeart/2005/8/layout/radial6"/>
    <dgm:cxn modelId="{FD92B165-B84C-C940-B9AE-0BA85220EC65}" type="presParOf" srcId="{0F736C0A-52CC-4CD1-915F-61322B1B3200}" destId="{6EB15F88-07DB-4E39-A186-9B5A84FD4C13}" srcOrd="7" destOrd="0" presId="urn:microsoft.com/office/officeart/2005/8/layout/radial6"/>
    <dgm:cxn modelId="{55D48B81-A24D-B846-9BB9-782E88EB966B}" type="presParOf" srcId="{0F736C0A-52CC-4CD1-915F-61322B1B3200}" destId="{5F885253-BB54-43C4-8FD1-B5C869E584EC}" srcOrd="8" destOrd="0" presId="urn:microsoft.com/office/officeart/2005/8/layout/radial6"/>
    <dgm:cxn modelId="{510CBE68-F7B3-A34D-AEB2-CEC1D9985DC2}" type="presParOf" srcId="{0F736C0A-52CC-4CD1-915F-61322B1B3200}" destId="{3C14F35A-A684-4AE9-95E9-3224658855F8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F35A-A684-4AE9-95E9-3224658855F8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solidFill>
          <a:schemeClr val="accent3">
            <a:hueOff val="428568"/>
            <a:satOff val="-48092"/>
            <a:lumOff val="8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F4AB7-7747-41DC-855E-CD6D3253AF9A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solidFill>
          <a:schemeClr val="accent3">
            <a:hueOff val="214284"/>
            <a:satOff val="-2404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F0A49-6781-493D-8245-A519821F1A52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9289-FA41-405B-AC94-189C2AFAA117}">
      <dsp:nvSpPr>
        <dsp:cNvPr id="0" name=""/>
        <dsp:cNvSpPr/>
      </dsp:nvSpPr>
      <dsp:spPr>
        <a:xfrm>
          <a:off x="3519457" y="1665964"/>
          <a:ext cx="1719103" cy="17191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Big </a:t>
          </a:r>
          <a:r>
            <a:rPr lang="en-US" altLang="zh-TW" sz="3600" kern="1200" dirty="0" smtClean="0"/>
            <a:t>D</a:t>
          </a:r>
          <a:r>
            <a:rPr lang="en-US" sz="3600" kern="1200" dirty="0" smtClean="0"/>
            <a:t>ata</a:t>
          </a:r>
          <a:endParaRPr lang="en-US" sz="3600" kern="1200" dirty="0"/>
        </a:p>
      </dsp:txBody>
      <dsp:txXfrm>
        <a:off x="3771214" y="1917721"/>
        <a:ext cx="1215589" cy="1215589"/>
      </dsp:txXfrm>
    </dsp:sp>
    <dsp:sp modelId="{27CE1E8D-4A6F-48FE-BC89-9241FFE38A68}">
      <dsp:nvSpPr>
        <dsp:cNvPr id="0" name=""/>
        <dsp:cNvSpPr/>
      </dsp:nvSpPr>
      <dsp:spPr>
        <a:xfrm>
          <a:off x="3576600" y="-99294"/>
          <a:ext cx="1604817" cy="16048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Volume</a:t>
          </a:r>
          <a:endParaRPr lang="en-US" sz="2100" kern="1200" dirty="0"/>
        </a:p>
      </dsp:txBody>
      <dsp:txXfrm>
        <a:off x="3811620" y="135726"/>
        <a:ext cx="1134777" cy="1134777"/>
      </dsp:txXfrm>
    </dsp:sp>
    <dsp:sp modelId="{ADBA7DD8-3FC0-4403-A3B2-D8167436FC02}">
      <dsp:nvSpPr>
        <dsp:cNvPr id="0" name=""/>
        <dsp:cNvSpPr/>
      </dsp:nvSpPr>
      <dsp:spPr>
        <a:xfrm>
          <a:off x="5154847" y="2634308"/>
          <a:ext cx="1604817" cy="1604817"/>
        </a:xfrm>
        <a:prstGeom prst="ellipse">
          <a:avLst/>
        </a:prstGeom>
        <a:solidFill>
          <a:schemeClr val="accent3">
            <a:hueOff val="214284"/>
            <a:satOff val="-24046"/>
            <a:lumOff val="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Variety</a:t>
          </a:r>
          <a:endParaRPr lang="en-US" sz="1600" kern="1200" dirty="0"/>
        </a:p>
      </dsp:txBody>
      <dsp:txXfrm>
        <a:off x="5389867" y="2869328"/>
        <a:ext cx="1134777" cy="1134777"/>
      </dsp:txXfrm>
    </dsp:sp>
    <dsp:sp modelId="{6EB15F88-07DB-4E39-A186-9B5A84FD4C13}">
      <dsp:nvSpPr>
        <dsp:cNvPr id="0" name=""/>
        <dsp:cNvSpPr/>
      </dsp:nvSpPr>
      <dsp:spPr>
        <a:xfrm>
          <a:off x="1998353" y="2634308"/>
          <a:ext cx="1604817" cy="1604817"/>
        </a:xfrm>
        <a:prstGeom prst="ellipse">
          <a:avLst/>
        </a:prstGeom>
        <a:solidFill>
          <a:schemeClr val="accent3">
            <a:hueOff val="428568"/>
            <a:satOff val="-48092"/>
            <a:lumOff val="823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Velocity</a:t>
          </a:r>
          <a:endParaRPr lang="en-US" sz="2100" kern="1200" dirty="0"/>
        </a:p>
      </dsp:txBody>
      <dsp:txXfrm>
        <a:off x="2233373" y="2869328"/>
        <a:ext cx="1134777" cy="1134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F35A-A684-4AE9-95E9-3224658855F8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solidFill>
          <a:schemeClr val="accent3">
            <a:hueOff val="428568"/>
            <a:satOff val="-48092"/>
            <a:lumOff val="8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F4AB7-7747-41DC-855E-CD6D3253AF9A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solidFill>
          <a:schemeClr val="accent3">
            <a:hueOff val="214284"/>
            <a:satOff val="-2404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F0A49-6781-493D-8245-A519821F1A52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9289-FA41-405B-AC94-189C2AFAA117}">
      <dsp:nvSpPr>
        <dsp:cNvPr id="0" name=""/>
        <dsp:cNvSpPr/>
      </dsp:nvSpPr>
      <dsp:spPr>
        <a:xfrm>
          <a:off x="3519457" y="1665964"/>
          <a:ext cx="1719103" cy="17191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Big </a:t>
          </a:r>
          <a:r>
            <a:rPr lang="en-US" altLang="zh-TW" sz="3600" kern="1200" dirty="0" smtClean="0"/>
            <a:t>D</a:t>
          </a:r>
          <a:r>
            <a:rPr lang="en-US" sz="3600" kern="1200" dirty="0" smtClean="0"/>
            <a:t>ata</a:t>
          </a:r>
          <a:endParaRPr lang="en-US" sz="3600" kern="1200" dirty="0"/>
        </a:p>
      </dsp:txBody>
      <dsp:txXfrm>
        <a:off x="3771214" y="1917721"/>
        <a:ext cx="1215589" cy="1215589"/>
      </dsp:txXfrm>
    </dsp:sp>
    <dsp:sp modelId="{27CE1E8D-4A6F-48FE-BC89-9241FFE38A68}">
      <dsp:nvSpPr>
        <dsp:cNvPr id="0" name=""/>
        <dsp:cNvSpPr/>
      </dsp:nvSpPr>
      <dsp:spPr>
        <a:xfrm>
          <a:off x="3576600" y="-99294"/>
          <a:ext cx="1604817" cy="16048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Volume</a:t>
          </a:r>
          <a:endParaRPr lang="en-US" sz="2100" b="1" kern="1200" dirty="0"/>
        </a:p>
      </dsp:txBody>
      <dsp:txXfrm>
        <a:off x="3811620" y="135726"/>
        <a:ext cx="1134777" cy="1134777"/>
      </dsp:txXfrm>
    </dsp:sp>
    <dsp:sp modelId="{ADBA7DD8-3FC0-4403-A3B2-D8167436FC02}">
      <dsp:nvSpPr>
        <dsp:cNvPr id="0" name=""/>
        <dsp:cNvSpPr/>
      </dsp:nvSpPr>
      <dsp:spPr>
        <a:xfrm>
          <a:off x="5154847" y="2634308"/>
          <a:ext cx="1604817" cy="1604817"/>
        </a:xfrm>
        <a:prstGeom prst="ellipse">
          <a:avLst/>
        </a:prstGeom>
        <a:solidFill>
          <a:schemeClr val="accent3">
            <a:hueOff val="214284"/>
            <a:satOff val="-24046"/>
            <a:lumOff val="4118"/>
            <a:alpha val="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 val="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Variety</a:t>
          </a:r>
          <a:endParaRPr lang="en-US" sz="1600" kern="1200" dirty="0"/>
        </a:p>
      </dsp:txBody>
      <dsp:txXfrm>
        <a:off x="5389867" y="2869328"/>
        <a:ext cx="1134777" cy="1134777"/>
      </dsp:txXfrm>
    </dsp:sp>
    <dsp:sp modelId="{6EB15F88-07DB-4E39-A186-9B5A84FD4C13}">
      <dsp:nvSpPr>
        <dsp:cNvPr id="0" name=""/>
        <dsp:cNvSpPr/>
      </dsp:nvSpPr>
      <dsp:spPr>
        <a:xfrm>
          <a:off x="1998353" y="2634308"/>
          <a:ext cx="1604817" cy="1604817"/>
        </a:xfrm>
        <a:prstGeom prst="ellipse">
          <a:avLst/>
        </a:prstGeom>
        <a:solidFill>
          <a:schemeClr val="accent3">
            <a:hueOff val="214284"/>
            <a:satOff val="-24046"/>
            <a:lumOff val="4118"/>
            <a:alpha val="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 val="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Velocity</a:t>
          </a:r>
          <a:endParaRPr lang="en-US" sz="2100" kern="1200" dirty="0"/>
        </a:p>
      </dsp:txBody>
      <dsp:txXfrm>
        <a:off x="2233373" y="2869328"/>
        <a:ext cx="1134777" cy="1134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F35A-A684-4AE9-95E9-3224658855F8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solidFill>
          <a:schemeClr val="accent3">
            <a:hueOff val="428568"/>
            <a:satOff val="-48092"/>
            <a:lumOff val="8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F4AB7-7747-41DC-855E-CD6D3253AF9A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solidFill>
          <a:schemeClr val="accent3">
            <a:hueOff val="214284"/>
            <a:satOff val="-2404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F0A49-6781-493D-8245-A519821F1A52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9289-FA41-405B-AC94-189C2AFAA117}">
      <dsp:nvSpPr>
        <dsp:cNvPr id="0" name=""/>
        <dsp:cNvSpPr/>
      </dsp:nvSpPr>
      <dsp:spPr>
        <a:xfrm>
          <a:off x="3519457" y="1665964"/>
          <a:ext cx="1719103" cy="17191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Big </a:t>
          </a:r>
          <a:r>
            <a:rPr lang="en-US" altLang="zh-TW" sz="3600" kern="1200" dirty="0" smtClean="0"/>
            <a:t>D</a:t>
          </a:r>
          <a:r>
            <a:rPr lang="en-US" sz="3600" kern="1200" dirty="0" smtClean="0"/>
            <a:t>ata</a:t>
          </a:r>
          <a:endParaRPr lang="en-US" sz="3600" kern="1200" dirty="0"/>
        </a:p>
      </dsp:txBody>
      <dsp:txXfrm>
        <a:off x="3771214" y="1917721"/>
        <a:ext cx="1215589" cy="1215589"/>
      </dsp:txXfrm>
    </dsp:sp>
    <dsp:sp modelId="{27CE1E8D-4A6F-48FE-BC89-9241FFE38A68}">
      <dsp:nvSpPr>
        <dsp:cNvPr id="0" name=""/>
        <dsp:cNvSpPr/>
      </dsp:nvSpPr>
      <dsp:spPr>
        <a:xfrm>
          <a:off x="3576600" y="-99294"/>
          <a:ext cx="1604817" cy="1604817"/>
        </a:xfrm>
        <a:prstGeom prst="ellipse">
          <a:avLst/>
        </a:prstGeom>
        <a:solidFill>
          <a:schemeClr val="accent3">
            <a:hueOff val="0"/>
            <a:satOff val="0"/>
            <a:lumOff val="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Volume</a:t>
          </a:r>
          <a:endParaRPr lang="en-US" sz="2100" kern="1200" dirty="0"/>
        </a:p>
      </dsp:txBody>
      <dsp:txXfrm>
        <a:off x="3811620" y="135726"/>
        <a:ext cx="1134777" cy="1134777"/>
      </dsp:txXfrm>
    </dsp:sp>
    <dsp:sp modelId="{ADBA7DD8-3FC0-4403-A3B2-D8167436FC02}">
      <dsp:nvSpPr>
        <dsp:cNvPr id="0" name=""/>
        <dsp:cNvSpPr/>
      </dsp:nvSpPr>
      <dsp:spPr>
        <a:xfrm>
          <a:off x="5154847" y="2634308"/>
          <a:ext cx="1604817" cy="1604817"/>
        </a:xfrm>
        <a:prstGeom prst="ellipse">
          <a:avLst/>
        </a:prstGeom>
        <a:solidFill>
          <a:schemeClr val="accent3">
            <a:hueOff val="214284"/>
            <a:satOff val="-24046"/>
            <a:lumOff val="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Variety</a:t>
          </a:r>
          <a:endParaRPr lang="en-US" sz="1600" b="1" kern="1200" dirty="0"/>
        </a:p>
      </dsp:txBody>
      <dsp:txXfrm>
        <a:off x="5389867" y="2869328"/>
        <a:ext cx="1134777" cy="1134777"/>
      </dsp:txXfrm>
    </dsp:sp>
    <dsp:sp modelId="{6EB15F88-07DB-4E39-A186-9B5A84FD4C13}">
      <dsp:nvSpPr>
        <dsp:cNvPr id="0" name=""/>
        <dsp:cNvSpPr/>
      </dsp:nvSpPr>
      <dsp:spPr>
        <a:xfrm>
          <a:off x="1998353" y="2634308"/>
          <a:ext cx="1604817" cy="1604817"/>
        </a:xfrm>
        <a:prstGeom prst="ellipse">
          <a:avLst/>
        </a:prstGeom>
        <a:solidFill>
          <a:schemeClr val="accent3">
            <a:hueOff val="0"/>
            <a:satOff val="0"/>
            <a:lumOff val="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Velocity</a:t>
          </a:r>
          <a:endParaRPr lang="en-US" sz="2100" kern="1200" dirty="0"/>
        </a:p>
      </dsp:txBody>
      <dsp:txXfrm>
        <a:off x="2233373" y="2869328"/>
        <a:ext cx="1134777" cy="11347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F35A-A684-4AE9-95E9-3224658855F8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solidFill>
          <a:schemeClr val="accent3">
            <a:hueOff val="428568"/>
            <a:satOff val="-48092"/>
            <a:lumOff val="82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F4AB7-7747-41DC-855E-CD6D3253AF9A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solidFill>
          <a:schemeClr val="accent3">
            <a:hueOff val="214284"/>
            <a:satOff val="-2404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F0A49-6781-493D-8245-A519821F1A52}">
      <dsp:nvSpPr>
        <dsp:cNvPr id="0" name=""/>
        <dsp:cNvSpPr/>
      </dsp:nvSpPr>
      <dsp:spPr>
        <a:xfrm>
          <a:off x="2513285" y="659792"/>
          <a:ext cx="3731447" cy="3731447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7B9289-FA41-405B-AC94-189C2AFAA117}">
      <dsp:nvSpPr>
        <dsp:cNvPr id="0" name=""/>
        <dsp:cNvSpPr/>
      </dsp:nvSpPr>
      <dsp:spPr>
        <a:xfrm>
          <a:off x="3519457" y="1665964"/>
          <a:ext cx="1719103" cy="17191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Big </a:t>
          </a:r>
          <a:r>
            <a:rPr lang="en-US" altLang="zh-TW" sz="3600" kern="1200" dirty="0" smtClean="0"/>
            <a:t>D</a:t>
          </a:r>
          <a:r>
            <a:rPr lang="en-US" sz="3600" kern="1200" dirty="0" smtClean="0"/>
            <a:t>ata</a:t>
          </a:r>
          <a:endParaRPr lang="en-US" sz="3600" kern="1200" dirty="0"/>
        </a:p>
      </dsp:txBody>
      <dsp:txXfrm>
        <a:off x="3771214" y="1917721"/>
        <a:ext cx="1215589" cy="1215589"/>
      </dsp:txXfrm>
    </dsp:sp>
    <dsp:sp modelId="{27CE1E8D-4A6F-48FE-BC89-9241FFE38A68}">
      <dsp:nvSpPr>
        <dsp:cNvPr id="0" name=""/>
        <dsp:cNvSpPr/>
      </dsp:nvSpPr>
      <dsp:spPr>
        <a:xfrm>
          <a:off x="3576600" y="-99294"/>
          <a:ext cx="1604817" cy="1604817"/>
        </a:xfrm>
        <a:prstGeom prst="ellipse">
          <a:avLst/>
        </a:prstGeom>
        <a:solidFill>
          <a:schemeClr val="accent3">
            <a:hueOff val="214284"/>
            <a:satOff val="-24046"/>
            <a:lumOff val="4118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Volume</a:t>
          </a:r>
          <a:endParaRPr lang="en-US" sz="2100" kern="1200" dirty="0"/>
        </a:p>
      </dsp:txBody>
      <dsp:txXfrm>
        <a:off x="3811620" y="135726"/>
        <a:ext cx="1134777" cy="1134777"/>
      </dsp:txXfrm>
    </dsp:sp>
    <dsp:sp modelId="{ADBA7DD8-3FC0-4403-A3B2-D8167436FC02}">
      <dsp:nvSpPr>
        <dsp:cNvPr id="0" name=""/>
        <dsp:cNvSpPr/>
      </dsp:nvSpPr>
      <dsp:spPr>
        <a:xfrm>
          <a:off x="5154847" y="2634308"/>
          <a:ext cx="1604817" cy="1604817"/>
        </a:xfrm>
        <a:prstGeom prst="ellipse">
          <a:avLst/>
        </a:prstGeom>
        <a:solidFill>
          <a:schemeClr val="accent3">
            <a:hueOff val="214284"/>
            <a:satOff val="-24046"/>
            <a:lumOff val="4118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Variety</a:t>
          </a:r>
          <a:endParaRPr lang="en-US" sz="1600" kern="1200" dirty="0"/>
        </a:p>
      </dsp:txBody>
      <dsp:txXfrm>
        <a:off x="5389867" y="2869328"/>
        <a:ext cx="1134777" cy="1134777"/>
      </dsp:txXfrm>
    </dsp:sp>
    <dsp:sp modelId="{6EB15F88-07DB-4E39-A186-9B5A84FD4C13}">
      <dsp:nvSpPr>
        <dsp:cNvPr id="0" name=""/>
        <dsp:cNvSpPr/>
      </dsp:nvSpPr>
      <dsp:spPr>
        <a:xfrm>
          <a:off x="1998353" y="2634308"/>
          <a:ext cx="1604817" cy="1604817"/>
        </a:xfrm>
        <a:prstGeom prst="ellipse">
          <a:avLst/>
        </a:prstGeom>
        <a:solidFill>
          <a:schemeClr val="accent3">
            <a:hueOff val="428568"/>
            <a:satOff val="-48092"/>
            <a:lumOff val="823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Velocity</a:t>
          </a:r>
          <a:endParaRPr lang="en-US" sz="2100" kern="1200" dirty="0"/>
        </a:p>
      </dsp:txBody>
      <dsp:txXfrm>
        <a:off x="2233373" y="2869328"/>
        <a:ext cx="1134777" cy="1134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5593-DC12-4BEE-8B1F-9C0F81BBB184}" type="datetimeFigureOut">
              <a:rPr lang="en-US" smtClean="0"/>
              <a:t>11/25/15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BE7B82-2006-476E-A680-EBD48A2AE0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19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Sensors for gathering climate information, posts to social media sites, digital pictures and videos, purchase transaction records, and cell phone GPS signals.</a:t>
            </a: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07AA9110-CFA6-3B47-ADF3-09343B0A9A22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Big Data has created new questions on social and moral values</a:t>
            </a:r>
            <a:r>
              <a:rPr lang="en-US" sz="1400" dirty="0" smtClean="0"/>
              <a:t>. </a:t>
            </a:r>
          </a:p>
          <a:p>
            <a:endParaRPr lang="en-US" sz="1400" dirty="0" smtClean="0"/>
          </a:p>
          <a:p>
            <a:r>
              <a:rPr lang="en-US" sz="1200" dirty="0" smtClean="0"/>
              <a:t>Can third-party companies use Facebook contents to perform advertisement?</a:t>
            </a:r>
          </a:p>
          <a:p>
            <a:endParaRPr lang="en-US" sz="1200" dirty="0" smtClean="0"/>
          </a:p>
          <a:p>
            <a:r>
              <a:rPr lang="en-US" sz="1200" dirty="0" smtClean="0"/>
              <a:t>Is it right or wrong for a government to monitor and collect data from her citizens?</a:t>
            </a:r>
          </a:p>
          <a:p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the impact on our life since we start using IM software?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E7B82-2006-476E-A680-EBD48A2AE0B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46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Recently introduced feature in </a:t>
            </a:r>
            <a:r>
              <a:rPr lang="en-US" dirty="0" err="1" smtClean="0"/>
              <a:t>Whatsapp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Tracking ‘read’ status of messages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hku.iclass.hk</a:t>
            </a:r>
            <a:r>
              <a:rPr lang="en-US" dirty="0" smtClean="0"/>
              <a:t>/join/UI5534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E7B82-2006-476E-A680-EBD48A2AE0B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849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availability of such a vast amount of information has also created problems. 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How does the parent know that the information written on the micro blogs is correct? 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It is ethical for Google to analyze your web activity, including your email, to know that you have bought a ticket, so that it can remind you of the flight information later on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r>
              <a:rPr lang="en-US" sz="1200" dirty="0" smtClean="0"/>
              <a:t>Leaking of criminal records, patient files, or sensitive photos can cause serious </a:t>
            </a:r>
            <a:r>
              <a:rPr lang="en-US" sz="1200" b="1" dirty="0" smtClean="0"/>
              <a:t>privacy </a:t>
            </a:r>
            <a:r>
              <a:rPr lang="en-US" sz="1200" dirty="0" smtClean="0"/>
              <a:t>problems</a:t>
            </a:r>
          </a:p>
          <a:p>
            <a:r>
              <a:rPr lang="en-US" sz="1200" dirty="0" smtClean="0"/>
              <a:t>Can sensitive data be released to public?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05741C0-5BF5-A54F-9435-29ACBF65CEDF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dirty="0" smtClean="0"/>
              <a:t>The creation of voluminous amount of data around us (e.g., </a:t>
            </a:r>
            <a:r>
              <a:rPr lang="en-US" sz="1200" dirty="0" err="1" smtClean="0"/>
              <a:t>microblogs</a:t>
            </a:r>
            <a:r>
              <a:rPr lang="en-US" sz="1200" dirty="0" smtClean="0"/>
              <a:t>, Wikipedia) raises the issue of </a:t>
            </a:r>
            <a:r>
              <a:rPr lang="en-US" sz="1200" b="1" dirty="0" smtClean="0"/>
              <a:t>trust</a:t>
            </a:r>
          </a:p>
          <a:p>
            <a:pPr lvl="0"/>
            <a:r>
              <a:rPr lang="en-US" sz="1200" dirty="0" smtClean="0"/>
              <a:t>If we believe in false information or rumors, false decisions can be made</a:t>
            </a:r>
          </a:p>
          <a:p>
            <a:pPr lvl="0"/>
            <a:r>
              <a:rPr lang="en-US" sz="1200" dirty="0" smtClean="0"/>
              <a:t>Consider the earthquake news in Japan and China’s reaction to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E7B82-2006-476E-A680-EBD48A2AE0B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5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What</a:t>
            </a:r>
            <a:r>
              <a:rPr lang="en-US" baseline="0" dirty="0" smtClean="0"/>
              <a:t> is your academic background?</a:t>
            </a:r>
          </a:p>
          <a:p>
            <a:endParaRPr lang="en-US" baseline="0" dirty="0" smtClean="0"/>
          </a:p>
          <a:p>
            <a:pPr marL="228600" indent="-228600">
              <a:buAutoNum type="alphaLcPeriod"/>
            </a:pPr>
            <a:r>
              <a:rPr lang="en-US" baseline="0" dirty="0" smtClean="0"/>
              <a:t>Architecture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Arts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Business and Economics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Dentistry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Education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Engineering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Law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lang="en-US" baseline="0" dirty="0" smtClean="0"/>
              <a:t>Medicine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Science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Social Science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eriod" startAt="2"/>
            </a:pPr>
            <a:r>
              <a:rPr lang="en-US" baseline="0" dirty="0" smtClean="0"/>
              <a:t>Do you like instant messaging software?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Yes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Neutral</a:t>
            </a:r>
          </a:p>
          <a:p>
            <a:pPr marL="228600" indent="-228600">
              <a:buAutoNum type="alphaLcPeriod"/>
            </a:pPr>
            <a:r>
              <a:rPr lang="en-US" baseline="0" dirty="0" smtClean="0"/>
              <a:t>No</a:t>
            </a:r>
          </a:p>
          <a:p>
            <a:pPr marL="228600" indent="-228600">
              <a:buAutoNum type="alphaLcPeriod"/>
            </a:pP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E7B82-2006-476E-A680-EBD48A2AE0B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1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E7B82-2006-476E-A680-EBD48A2AE0B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data comes from everywhere: sensors for gathering climate information, posts to social media sites, digital pictures and videos, purchase transaction records, and cell phone GPS signals.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E7B82-2006-476E-A680-EBD48A2AE0B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4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+mn-ea"/>
                <a:cs typeface="+mn-cs"/>
              </a:rPr>
              <a:t>Source data is diverse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530E47F-C7A0-3B41-AA47-00776DF703E7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entury Gothic" charset="0"/>
              </a:rPr>
              <a:t>Data is generated in an increasing 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BE7B82-2006-476E-A680-EBD48A2AE0B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2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BUS_MTA_XX: Bus locations </a:t>
            </a:r>
          </a:p>
          <a:p>
            <a:pPr eaLnBrk="1" hangingPunct="1">
              <a:spcBef>
                <a:spcPct val="0"/>
              </a:spcBef>
            </a:pPr>
            <a:r>
              <a:rPr lang="en-US" b="1">
                <a:latin typeface="Calibri" charset="0"/>
              </a:rPr>
              <a:t>CCTV_XX  : Camera snapshots </a:t>
            </a:r>
            <a:endParaRPr lang="en-US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CMS_XX:  Emergency data (ambulance, fire etc)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EVENT_XX: Event data  (it must be incidents and etc)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RAIL _XX: Train location data 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RMS_XX: Not sure 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SIGNAL_XX:  Not sure</a:t>
            </a:r>
          </a:p>
          <a:p>
            <a:pPr eaLnBrk="1" hangingPunct="1">
              <a:spcBef>
                <a:spcPct val="0"/>
              </a:spcBef>
            </a:pPr>
            <a:r>
              <a:rPr lang="en-US" b="1">
                <a:latin typeface="Calibri" charset="0"/>
              </a:rPr>
              <a:t>VDS_FR_D7_RT: Freeway traffic sensor data </a:t>
            </a:r>
            <a:endParaRPr lang="en-US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b="1">
                <a:latin typeface="Calibri" charset="0"/>
              </a:rPr>
              <a:t>VDS_ART_LADOT_RT: Arterial traffic  sensor data</a:t>
            </a:r>
            <a:endParaRPr lang="en-US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433DAB25-B618-514A-BEFA-E67526B645E2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801A93A-C470-A343-9A7C-7FEAB028FF0B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This era of “information burst” has brought convenience to our daily lives. 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What other convenience can you think about</a:t>
            </a:r>
            <a:r>
              <a:rPr lang="en-US" dirty="0" smtClean="0">
                <a:latin typeface="Calibri" charset="0"/>
              </a:rPr>
              <a:t>?</a:t>
            </a:r>
          </a:p>
          <a:p>
            <a:pPr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ea typeface="+mn-ea"/>
                <a:cs typeface="+mn-cs"/>
              </a:rPr>
              <a:t>When analyze that you go to the church every Sunday morning, it shows you the real time traffic information to the church on every Sunday morning.</a:t>
            </a:r>
            <a:endParaRPr lang="en-US" dirty="0" smtClean="0"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75B4A043-44D6-DB41-B571-0F39E3FF3B48}" type="slidenum">
              <a:rPr lang="en-US" sz="12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311DC-DF36-41F9-96AA-3640626084D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8FC3D8A5-0A82-486F-BF97-92C523F83B2C}" type="datetimeFigureOut">
              <a:rPr lang="en-US" smtClean="0"/>
              <a:t>11/25/15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84ED191-53F5-4A28-A37B-3F4CA27C90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4" descr="C:\Users\Ernest\Desktop\2a.png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2400"/>
            <a:ext cx="1762283" cy="1981200"/>
          </a:xfrm>
          <a:prstGeom prst="rect">
            <a:avLst/>
          </a:prstGeom>
          <a:noFill/>
          <a:effectLst>
            <a:glow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3D8A5-0A82-486F-BF97-92C523F83B2C}" type="datetimeFigureOut">
              <a:rPr lang="en-US" smtClean="0"/>
              <a:t>11/25/15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24400" y="76200"/>
            <a:ext cx="3352800" cy="496111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algn="ctr">
              <a:defRPr>
                <a:solidFill>
                  <a:schemeClr val="bg1">
                    <a:lumMod val="95000"/>
                  </a:schemeClr>
                </a:solidFill>
                <a:latin typeface="Copperplate Gothic Light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D191-53F5-4A28-A37B-3F4CA27C90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69662" y="6248400"/>
            <a:ext cx="7772400" cy="228600"/>
          </a:xfrm>
        </p:spPr>
        <p:txBody>
          <a:bodyPr/>
          <a:lstStyle>
            <a:lvl1pPr marL="68580" indent="0">
              <a:buNone/>
              <a:defRPr sz="10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5EEE-2347-4CF2-9AC6-A5A8D3C1F123}" type="datetime1">
              <a:rPr lang="en-US" smtClean="0"/>
              <a:pPr/>
              <a:t>11/25/15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74429-1097-4C9A-9E17-7BC9695D1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3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8FC3D8A5-0A82-486F-BF97-92C523F83B2C}" type="datetimeFigureOut">
              <a:rPr lang="en-US" smtClean="0"/>
              <a:t>11/25/15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cheng@cs.hku.h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riits.net/" TargetMode="External"/><Relationship Id="rId3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Microsoft_Word_97_-_2004_Document1.doc"/><Relationship Id="rId6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google.com.hk/url?sa=i&amp;rct=j&amp;q=&amp;esrc=s&amp;frm=1&amp;source=images&amp;cd=&amp;cad=rja&amp;docid=6NlQtm899H8iLM&amp;tbnid=unyY9SUVt8yxUM:&amp;ved=0CAQQjB0&amp;url=http://www.business2community.com/tech-gadgets/how-can-it-help-pharmaceutical-manufacturers-improve-efficiency-0355250&amp;ei=ZtcoUpyML6awiQeElIDADg&amp;psig=AFQjCNEY0CKjgAyKAfcTciPUD0Gv9y1zBw&amp;ust=137849469200902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hyperlink" Target="http://www.google.com.hk/url?sa=i&amp;rct=j&amp;q=&amp;esrc=s&amp;frm=1&amp;source=images&amp;cd=&amp;cad=rja&amp;docid=6NlQtm899H8iLM&amp;tbnid=unyY9SUVt8yxUM:&amp;ved=0CAQQjB0&amp;url=http://www.business2community.com/tech-gadgets/how-can-it-help-pharmaceutical-manufacturers-improve-efficiency-0355250&amp;ei=ZtcoUpyML6awiQeElIDADg&amp;psig=AFQjCNEY0CKjgAyKAfcTciPUD0Gv9y1zBw&amp;ust=1378494692009026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google.com.hk/url?sa=i&amp;rct=j&amp;q=&amp;esrc=s&amp;frm=1&amp;source=images&amp;cd=&amp;cad=rja&amp;docid=6NlQtm899H8iLM&amp;tbnid=unyY9SUVt8yxUM:&amp;ved=0CAUQjRw&amp;url=http://www.business2community.com/tech-gadgets/how-can-it-help-pharmaceutical-manufacturers-improve-efficiency-0355250&amp;ei=ZtcoUpyML6awiQeElIDADg&amp;psig=AFQjCNEY0CKjgAyKAfcTciPUD0Gv9y1zBw&amp;ust=137849469200902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www.google.com.hk/url?sa=i&amp;rct=j&amp;q=&amp;esrc=s&amp;frm=1&amp;source=images&amp;cd=&amp;cad=rja&amp;docid=w1nQW0jA8vioOM&amp;tbnid=fNP9ZF_nFc3KnM:&amp;ved=0CAUQjRw&amp;url=http://disney.wikia.com/wiki/Mickey_and_Friends&amp;ei=QtEoUumwDIubiQfYvIDYAg&amp;psig=AFQjCNGCJRGxqQZ2X1xzao7wuUwIwa89PA&amp;ust=1378493115351487" TargetMode="External"/><Relationship Id="rId5" Type="http://schemas.openxmlformats.org/officeDocument/2006/relationships/image" Target="../media/image18.jpeg"/><Relationship Id="rId6" Type="http://schemas.openxmlformats.org/officeDocument/2006/relationships/hyperlink" Target="http://disney.wikia.com/wiki/Mickey_and_Friend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hmygeek.net/2014/03/18/phubbing/" TargetMode="External"/><Relationship Id="rId4" Type="http://schemas.openxmlformats.org/officeDocument/2006/relationships/hyperlink" Target="http://www.buzzfeed.com/" TargetMode="External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gi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hk/url?sa=i&amp;rct=j&amp;q=&amp;esrc=s&amp;source=images&amp;cd=&amp;ved=0CAYQjB0&amp;url=http://www.makemeentertain.com/2014/11/finally-whatsapp-blue-ticks-show-you.html&amp;ei=iuRyVOzlC9Pg8AWZ5YH4Ag&amp;psig=AFQjCNEOHSEx7YlnWp6PZ8mBNMaZI3dNgg&amp;ust=1416902100906174" TargetMode="External"/><Relationship Id="rId4" Type="http://schemas.openxmlformats.org/officeDocument/2006/relationships/image" Target="../media/image24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mi.ucsd.edu/howmuchinfo.php" TargetMode="External"/><Relationship Id="rId4" Type="http://schemas.openxmlformats.org/officeDocument/2006/relationships/hyperlink" Target="http://www.ibm.com/software/data" TargetMode="External"/><Relationship Id="rId5" Type="http://schemas.openxmlformats.org/officeDocument/2006/relationships/hyperlink" Target="http://www-01.ibm.com/software/data/bigdata/" TargetMode="External"/><Relationship Id="rId6" Type="http://schemas.openxmlformats.org/officeDocument/2006/relationships/hyperlink" Target="http://en.wikipedia.org/wiki/Moore's_law" TargetMode="External"/><Relationship Id="rId7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en.wikipedia.org/wiki/Big_data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hku.hk/~ckcheng/" TargetMode="External"/><Relationship Id="rId3" Type="http://schemas.openxmlformats.org/officeDocument/2006/relationships/hyperlink" Target="mailto:ckcheng@cs.hku.h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hk/url?sa=i&amp;rct=j&amp;q=&amp;esrc=s&amp;frm=1&amp;source=images&amp;cd=&amp;cad=rja&amp;docid=S4_rqIZtVklxAM&amp;tbnid=fj6j6tyCkmiSPM:&amp;ved=0CAUQjRw&amp;url=http://www.itpro.co.uk/strategy/19434/big-facts-about-big-data&amp;ei=FdskUsj2D4aFiAei6oBw&amp;psig=AFQjCNG8Nk6r156Sj5jJUHmIT0PpKtUuxA&amp;ust=1378233408749463" TargetMode="External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sz="2400" b="1" dirty="0" smtClean="0">
                <a:ea typeface="ＭＳ Ｐゴシック" pitchFamily="34" charset="-128"/>
              </a:rPr>
              <a:t>HKU Big Data and Privacy Workshop 2015</a:t>
            </a:r>
            <a:br>
              <a:rPr lang="en-US" altLang="ja-JP" sz="2400" b="1" dirty="0" smtClean="0">
                <a:ea typeface="ＭＳ Ｐゴシック" pitchFamily="34" charset="-128"/>
              </a:rPr>
            </a:br>
            <a:r>
              <a:rPr lang="en-US" altLang="ja-JP" sz="2400" b="1" dirty="0">
                <a:ea typeface="ＭＳ Ｐゴシック" pitchFamily="34" charset="-128"/>
              </a:rPr>
              <a:t/>
            </a:r>
            <a:br>
              <a:rPr lang="en-US" altLang="ja-JP" sz="2400" b="1" dirty="0">
                <a:ea typeface="ＭＳ Ｐゴシック" pitchFamily="34" charset="-128"/>
              </a:rPr>
            </a:br>
            <a:r>
              <a:rPr lang="en-US" altLang="ja-JP" sz="2400" b="1" dirty="0" smtClean="0">
                <a:ea typeface="ＭＳ Ｐゴシック" pitchFamily="34" charset="-128"/>
              </a:rPr>
              <a:t/>
            </a:r>
            <a:br>
              <a:rPr lang="en-US" altLang="ja-JP" sz="2400" b="1" dirty="0" smtClean="0">
                <a:ea typeface="ＭＳ Ｐゴシック" pitchFamily="34" charset="-128"/>
              </a:rPr>
            </a:br>
            <a:r>
              <a:rPr lang="en-US" altLang="ja-JP" sz="2400" b="1" dirty="0" smtClean="0">
                <a:ea typeface="ＭＳ Ｐゴシック" pitchFamily="34" charset="-128"/>
              </a:rPr>
              <a:t>The Age of Big Data</a:t>
            </a:r>
            <a:endParaRPr lang="en-US" sz="2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Dr. Reynold Cheng</a:t>
            </a:r>
          </a:p>
          <a:p>
            <a:r>
              <a:rPr lang="en-US" dirty="0" smtClean="0"/>
              <a:t>Data Engineering Group</a:t>
            </a:r>
          </a:p>
          <a:p>
            <a:r>
              <a:rPr lang="en-US" dirty="0" smtClean="0"/>
              <a:t>HKU Computer Science</a:t>
            </a:r>
          </a:p>
          <a:p>
            <a:r>
              <a:rPr lang="en-US" dirty="0" smtClean="0">
                <a:hlinkClick r:id="rId2"/>
              </a:rPr>
              <a:t>ckcheng@cs.hku.hk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5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Traffic </a:t>
            </a:r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Juniper Research estimated that 14.7 trillion mobile messages would be sent from mobile devices in </a:t>
            </a:r>
            <a:r>
              <a:rPr lang="en-US" dirty="0" smtClean="0"/>
              <a:t>2012*</a:t>
            </a:r>
            <a:br>
              <a:rPr lang="en-US" dirty="0" smtClean="0"/>
            </a:br>
            <a:r>
              <a:rPr lang="en-US" dirty="0"/>
              <a:t>(i.e. </a:t>
            </a:r>
            <a:r>
              <a:rPr lang="en-US" dirty="0" smtClean="0"/>
              <a:t>466,133 messages every second)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* http</a:t>
            </a:r>
            <a:r>
              <a:rPr lang="en-US" dirty="0"/>
              <a:t>://www.statista.com/statistics/262005/mobile-message-traffic-worldwide/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862" y="4060858"/>
            <a:ext cx="2540000" cy="1905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://upload.wikimedia.org/wikipedia/commons/d/df/Whats_ap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1362902" cy="12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267.photobucket.com/albums/ii311/zontro/logo/wecha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914400"/>
            <a:ext cx="1312959" cy="14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recomhub.com/blog/wp-content/uploads/2014/09/iMess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14800"/>
            <a:ext cx="2041525" cy="155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0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779463" y="814388"/>
            <a:ext cx="7026275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entury Gothic" charset="0"/>
              </a:rPr>
              <a:t>Road Traffic </a:t>
            </a:r>
            <a:r>
              <a:rPr lang="en-US" dirty="0">
                <a:latin typeface="Century Gothic" charset="0"/>
              </a:rPr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7620000" cy="4495800"/>
          </a:xfrm>
        </p:spPr>
        <p:txBody>
          <a:bodyPr rtlCol="0">
            <a:normAutofit/>
          </a:bodyPr>
          <a:lstStyle/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sz="1800" dirty="0" smtClean="0">
                <a:solidFill>
                  <a:srgbClr val="323232"/>
                </a:solidFill>
                <a:latin typeface="B Frutiger Bold"/>
                <a:ea typeface="+mn-ea"/>
                <a:cs typeface="+mn-cs"/>
              </a:rPr>
              <a:t>RIITS (Regional Integration of Intelligent </a:t>
            </a:r>
          </a:p>
          <a:p>
            <a:pPr marL="6858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800" dirty="0">
                <a:solidFill>
                  <a:srgbClr val="323232"/>
                </a:solidFill>
                <a:latin typeface="B Frutiger Bold"/>
                <a:ea typeface="+mn-ea"/>
                <a:cs typeface="+mn-cs"/>
              </a:rPr>
              <a:t> </a:t>
            </a:r>
            <a:r>
              <a:rPr lang="en-US" sz="1800" dirty="0" smtClean="0">
                <a:solidFill>
                  <a:srgbClr val="323232"/>
                </a:solidFill>
                <a:latin typeface="B Frutiger Bold"/>
                <a:ea typeface="+mn-ea"/>
                <a:cs typeface="+mn-cs"/>
              </a:rPr>
              <a:t>   Transportation Systems)</a:t>
            </a:r>
            <a:r>
              <a:rPr lang="en-US" sz="2000" dirty="0" smtClean="0">
                <a:solidFill>
                  <a:srgbClr val="323232"/>
                </a:solidFill>
                <a:latin typeface="B Frutiger Bold"/>
                <a:ea typeface="+mn-ea"/>
                <a:cs typeface="+mn-cs"/>
                <a:hlinkClick r:id="rId2"/>
              </a:rPr>
              <a:t>http://www.riits.net/</a:t>
            </a:r>
            <a:endParaRPr lang="en-US" sz="2000" dirty="0">
              <a:solidFill>
                <a:srgbClr val="323232"/>
              </a:solidFill>
              <a:latin typeface="B Frutiger Bold"/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sz="2000" dirty="0" smtClean="0">
                <a:solidFill>
                  <a:srgbClr val="323232"/>
                </a:solidFill>
                <a:latin typeface="B Frutiger Bold"/>
                <a:ea typeface="+mn-ea"/>
                <a:cs typeface="+mn-cs"/>
              </a:rPr>
              <a:t>Collects data from Los Angeles </a:t>
            </a:r>
            <a:endParaRPr lang="en-US" dirty="0" smtClean="0">
              <a:solidFill>
                <a:srgbClr val="323232"/>
              </a:solidFill>
              <a:latin typeface="B Frutiger Bold"/>
              <a:ea typeface="+mn-ea"/>
              <a:cs typeface="+mn-cs"/>
            </a:endParaRP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 smtClean="0">
              <a:solidFill>
                <a:srgbClr val="323232"/>
              </a:solidFill>
              <a:latin typeface="B Frutiger Bold"/>
              <a:ea typeface="+mn-ea"/>
            </a:endParaRP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>
              <a:ea typeface="+mn-ea"/>
            </a:endParaRPr>
          </a:p>
        </p:txBody>
      </p:sp>
      <p:pic>
        <p:nvPicPr>
          <p:cNvPr id="22531" name="Picture 8" descr="RI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30320"/>
            <a:ext cx="4191000" cy="3076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5"/>
          <p:cNvSpPr txBox="1">
            <a:spLocks noChangeArrowheads="1"/>
          </p:cNvSpPr>
          <p:nvPr/>
        </p:nvSpPr>
        <p:spPr bwMode="auto">
          <a:xfrm>
            <a:off x="533400" y="457200"/>
            <a:ext cx="8153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1">
                <a:latin typeface="Times New Roman" charset="0"/>
              </a:rPr>
              <a:t>“</a:t>
            </a:r>
            <a:r>
              <a:rPr lang="en-US" altLang="ja-JP" sz="1200" b="1" i="1">
                <a:latin typeface="Times New Roman" charset="0"/>
              </a:rPr>
              <a:t>TransDec: A Big-Data Framework for Decision-Making in Transportation Systems</a:t>
            </a:r>
            <a:r>
              <a:rPr lang="en-US" sz="1200" i="1">
                <a:latin typeface="Times New Roman" charset="0"/>
              </a:rPr>
              <a:t>”</a:t>
            </a:r>
            <a:r>
              <a:rPr lang="en-US" altLang="ja-JP" sz="1200" i="1">
                <a:latin typeface="Times New Roman" charset="0"/>
              </a:rPr>
              <a:t> by </a:t>
            </a:r>
            <a:r>
              <a:rPr lang="en-US" altLang="ja-JP" sz="1200" b="1" i="1">
                <a:latin typeface="Times New Roman" charset="0"/>
              </a:rPr>
              <a:t>Prof. Cyrus Shahabi</a:t>
            </a:r>
            <a:endParaRPr lang="en-US" sz="1200" b="1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8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898525" y="923925"/>
            <a:ext cx="6197600" cy="1009650"/>
          </a:xfrm>
        </p:spPr>
        <p:txBody>
          <a:bodyPr/>
          <a:lstStyle/>
          <a:p>
            <a:pPr eaLnBrk="1" hangingPunct="1"/>
            <a:r>
              <a:rPr lang="en-US">
                <a:latin typeface="Century Gothic" charset="0"/>
              </a:rPr>
              <a:t>Traffic data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1728788" y="2889250"/>
            <a:ext cx="5980112" cy="3095625"/>
          </a:xfrm>
        </p:spPr>
        <p:txBody>
          <a:bodyPr/>
          <a:lstStyle/>
          <a:p>
            <a:pPr eaLnBrk="1" hangingPunct="1"/>
            <a:endParaRPr lang="en-US">
              <a:latin typeface="Century Gothic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1219200" y="3397250"/>
            <a:ext cx="699135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buFontTx/>
              <a:buChar char="•"/>
            </a:pPr>
            <a:endParaRPr lang="en-US" sz="3000"/>
          </a:p>
        </p:txBody>
      </p:sp>
      <p:graphicFrame>
        <p:nvGraphicFramePr>
          <p:cNvPr id="23556" name="Object 2"/>
          <p:cNvGraphicFramePr>
            <a:graphicFrameLocks noChangeAspect="1"/>
          </p:cNvGraphicFramePr>
          <p:nvPr/>
        </p:nvGraphicFramePr>
        <p:xfrm>
          <a:off x="685800" y="1981200"/>
          <a:ext cx="7305675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Document" r:id="rId5" imgW="8089900" imgH="4203700" progId="Word.Document.8">
                  <p:embed/>
                </p:oleObj>
              </mc:Choice>
              <mc:Fallback>
                <p:oleObj name="Document" r:id="rId5" imgW="8089900" imgH="42037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81200"/>
                        <a:ext cx="7305675" cy="3995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57" name="Group 18"/>
          <p:cNvGrpSpPr>
            <a:grpSpLocks/>
          </p:cNvGrpSpPr>
          <p:nvPr/>
        </p:nvGrpSpPr>
        <p:grpSpPr bwMode="auto">
          <a:xfrm>
            <a:off x="838200" y="1985963"/>
            <a:ext cx="2895600" cy="3652837"/>
            <a:chOff x="142228" y="1650243"/>
            <a:chExt cx="3282139" cy="4140957"/>
          </a:xfrm>
        </p:grpSpPr>
        <p:sp>
          <p:nvSpPr>
            <p:cNvPr id="23568" name="AutoShape 8"/>
            <p:cNvSpPr>
              <a:spLocks noChangeArrowheads="1"/>
            </p:cNvSpPr>
            <p:nvPr/>
          </p:nvSpPr>
          <p:spPr bwMode="auto">
            <a:xfrm>
              <a:off x="228600" y="2743200"/>
              <a:ext cx="1219200" cy="30480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142228" y="1650243"/>
              <a:ext cx="3282139" cy="914400"/>
            </a:xfrm>
            <a:prstGeom prst="wedgeRoundRectCallout">
              <a:avLst>
                <a:gd name="adj1" fmla="val -27057"/>
                <a:gd name="adj2" fmla="val 181942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/>
                <a:t>Variety </a:t>
              </a:r>
              <a:r>
                <a:rPr lang="en-US" sz="1400" b="1" dirty="0"/>
                <a:t>(GPS, video, loop sensor, events)</a:t>
              </a:r>
              <a:endParaRPr lang="en-US" b="1" dirty="0"/>
            </a:p>
          </p:txBody>
        </p:sp>
      </p:grpSp>
      <p:grpSp>
        <p:nvGrpSpPr>
          <p:cNvPr id="23558" name="Group 19"/>
          <p:cNvGrpSpPr>
            <a:grpSpLocks/>
          </p:cNvGrpSpPr>
          <p:nvPr/>
        </p:nvGrpSpPr>
        <p:grpSpPr bwMode="auto">
          <a:xfrm>
            <a:off x="838200" y="4640263"/>
            <a:ext cx="7164388" cy="998537"/>
            <a:chOff x="381000" y="4572000"/>
            <a:chExt cx="8121650" cy="1131888"/>
          </a:xfrm>
        </p:grpSpPr>
        <p:sp>
          <p:nvSpPr>
            <p:cNvPr id="23564" name="AutoShape 15"/>
            <p:cNvSpPr>
              <a:spLocks noChangeArrowheads="1"/>
            </p:cNvSpPr>
            <p:nvPr/>
          </p:nvSpPr>
          <p:spPr bwMode="auto">
            <a:xfrm>
              <a:off x="381000" y="5497513"/>
              <a:ext cx="8121650" cy="206375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5" name="AutoShape 16"/>
            <p:cNvSpPr>
              <a:spLocks noChangeArrowheads="1"/>
            </p:cNvSpPr>
            <p:nvPr/>
          </p:nvSpPr>
          <p:spPr bwMode="auto">
            <a:xfrm>
              <a:off x="5638800" y="4572000"/>
              <a:ext cx="2286000" cy="457200"/>
            </a:xfrm>
            <a:prstGeom prst="wedgeRoundRectCallout">
              <a:avLst>
                <a:gd name="adj1" fmla="val -26655"/>
                <a:gd name="adj2" fmla="val 153448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/>
                <a:t>Velocity</a:t>
              </a:r>
            </a:p>
          </p:txBody>
        </p:sp>
      </p:grpSp>
      <p:grpSp>
        <p:nvGrpSpPr>
          <p:cNvPr id="23559" name="Group 20"/>
          <p:cNvGrpSpPr>
            <a:grpSpLocks/>
          </p:cNvGrpSpPr>
          <p:nvPr/>
        </p:nvGrpSpPr>
        <p:grpSpPr bwMode="auto">
          <a:xfrm>
            <a:off x="4505325" y="5689600"/>
            <a:ext cx="3313113" cy="944563"/>
            <a:chOff x="4041070" y="5706611"/>
            <a:chExt cx="3755935" cy="1071105"/>
          </a:xfrm>
        </p:grpSpPr>
        <p:sp>
          <p:nvSpPr>
            <p:cNvPr id="23560" name="AutoShape 17"/>
            <p:cNvSpPr>
              <a:spLocks noChangeArrowheads="1"/>
            </p:cNvSpPr>
            <p:nvPr/>
          </p:nvSpPr>
          <p:spPr bwMode="auto">
            <a:xfrm>
              <a:off x="6512718" y="5706611"/>
              <a:ext cx="1284287" cy="30480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8" name="AutoShape 18"/>
            <p:cNvSpPr>
              <a:spLocks noChangeArrowheads="1"/>
            </p:cNvSpPr>
            <p:nvPr/>
          </p:nvSpPr>
          <p:spPr bwMode="auto">
            <a:xfrm>
              <a:off x="4041070" y="6320516"/>
              <a:ext cx="2286000" cy="457200"/>
            </a:xfrm>
            <a:prstGeom prst="wedgeRoundRectCallout">
              <a:avLst>
                <a:gd name="adj1" fmla="val 64287"/>
                <a:gd name="adj2" fmla="val -116833"/>
                <a:gd name="adj3" fmla="val 16667"/>
              </a:avLst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/>
                <a:t>Volume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460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052513" y="609600"/>
            <a:ext cx="7024687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entury Gothic" charset="0"/>
              </a:rPr>
              <a:t>Big Data Applications</a:t>
            </a:r>
            <a:endParaRPr lang="en-US" dirty="0">
              <a:latin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28800"/>
            <a:ext cx="6777038" cy="3508375"/>
          </a:xfrm>
        </p:spPr>
        <p:txBody>
          <a:bodyPr rtlCol="0">
            <a:normAutofit/>
          </a:bodyPr>
          <a:lstStyle/>
          <a:p>
            <a:pPr marL="365760" lvl="1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sz="2400" dirty="0" smtClean="0">
              <a:ea typeface="+mn-ea"/>
            </a:endParaRPr>
          </a:p>
          <a:p>
            <a:pPr marL="68580" indent="0" eaLnBrk="1" fontAlgn="auto" hangingPunct="1">
              <a:spcAft>
                <a:spcPts val="0"/>
              </a:spcAft>
              <a:buNone/>
              <a:defRPr/>
            </a:pPr>
            <a:r>
              <a:rPr lang="en-US" sz="2800" b="1" dirty="0" smtClean="0">
                <a:solidFill>
                  <a:srgbClr val="FF0000"/>
                </a:solidFill>
              </a:rPr>
              <a:t>Discover insights </a:t>
            </a:r>
            <a:r>
              <a:rPr lang="en-US" sz="2800" dirty="0" smtClean="0"/>
              <a:t>for science</a:t>
            </a:r>
            <a:r>
              <a:rPr lang="en-US" sz="2800" dirty="0"/>
              <a:t>, healthcare, government, vehicle traffic control, private sectors</a:t>
            </a:r>
            <a:r>
              <a:rPr lang="en-US" sz="2800" dirty="0" smtClean="0"/>
              <a:t>, and international </a:t>
            </a:r>
            <a:r>
              <a:rPr lang="en-US" sz="2800" dirty="0"/>
              <a:t>development. </a:t>
            </a:r>
            <a:endParaRPr lang="en-US" sz="2800" dirty="0" smtClean="0"/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sz="2800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sz="2800" dirty="0">
              <a:ea typeface="+mn-ea"/>
              <a:cs typeface="+mn-cs"/>
            </a:endParaRPr>
          </a:p>
        </p:txBody>
      </p:sp>
      <p:sp>
        <p:nvSpPr>
          <p:cNvPr id="25604" name="TextBox 7"/>
          <p:cNvSpPr txBox="1">
            <a:spLocks noChangeArrowheads="1"/>
          </p:cNvSpPr>
          <p:nvPr/>
        </p:nvSpPr>
        <p:spPr bwMode="auto">
          <a:xfrm>
            <a:off x="23813" y="6459538"/>
            <a:ext cx="2205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/>
              <a:t>Image source: </a:t>
            </a:r>
            <a:r>
              <a:rPr lang="en-US" sz="800">
                <a:hlinkClick r:id="rId2"/>
              </a:rPr>
              <a:t>www.business2community.com</a:t>
            </a:r>
            <a:r>
              <a:rPr lang="en-US" sz="800"/>
              <a:t> 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023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052513" y="609600"/>
            <a:ext cx="7024687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entury Gothic" charset="0"/>
              </a:rPr>
              <a:t>Drug data analysis</a:t>
            </a:r>
            <a:endParaRPr lang="en-US" dirty="0">
              <a:latin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4625"/>
            <a:ext cx="7315200" cy="3508375"/>
          </a:xfrm>
        </p:spPr>
        <p:txBody>
          <a:bodyPr rtlCol="0">
            <a:normAutofit/>
          </a:bodyPr>
          <a:lstStyle/>
          <a:p>
            <a:pPr marL="68580" indent="0" eaLnBrk="1" fontAlgn="auto" hangingPunct="1">
              <a:spcAft>
                <a:spcPts val="0"/>
              </a:spcAft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HK" dirty="0">
                <a:ea typeface="+mn-ea"/>
                <a:cs typeface="+mn-cs"/>
              </a:rPr>
              <a:t>Pharmaceutical companies used the big data for more tangible results such as drug </a:t>
            </a:r>
            <a:r>
              <a:rPr lang="en-US" altLang="zh-HK" dirty="0" smtClean="0">
                <a:ea typeface="+mn-ea"/>
                <a:cs typeface="+mn-cs"/>
              </a:rPr>
              <a:t>testing [</a:t>
            </a:r>
            <a:r>
              <a:rPr lang="en-US" altLang="zh-TW" dirty="0" smtClean="0">
                <a:ea typeface="+mn-ea"/>
                <a:cs typeface="+mn-cs"/>
              </a:rPr>
              <a:t>1</a:t>
            </a:r>
            <a:r>
              <a:rPr lang="en-US" altLang="zh-HK" dirty="0" smtClean="0">
                <a:ea typeface="+mn-ea"/>
                <a:cs typeface="+mn-cs"/>
              </a:rPr>
              <a:t>].</a:t>
            </a:r>
            <a:endParaRPr lang="en-US" altLang="zh-HK" dirty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HK" dirty="0" smtClean="0">
                <a:ea typeface="+mn-ea"/>
                <a:cs typeface="+mn-cs"/>
              </a:rPr>
              <a:t>Based on predictive analysis, drug companies can focus on the consumers most likely to benefit from their products [39].</a:t>
            </a:r>
            <a:endParaRPr lang="en-US" altLang="zh-HK" dirty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25603" name="Picture 2" descr="http://cdn2.business2community.com/wp-content/uploads/2012/12/pharmaceutical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53000"/>
            <a:ext cx="17526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/>
          <p:cNvSpPr txBox="1">
            <a:spLocks noChangeArrowheads="1"/>
          </p:cNvSpPr>
          <p:nvPr/>
        </p:nvSpPr>
        <p:spPr bwMode="auto">
          <a:xfrm>
            <a:off x="23813" y="6459538"/>
            <a:ext cx="2205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/>
              <a:t>Image source: </a:t>
            </a:r>
            <a:r>
              <a:rPr lang="en-US" sz="800">
                <a:hlinkClick r:id="rId4"/>
              </a:rPr>
              <a:t>www.business2community.com</a:t>
            </a:r>
            <a:r>
              <a:rPr lang="en-US" sz="800"/>
              <a:t> 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612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066800" y="762000"/>
            <a:ext cx="7024744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entury Gothic" charset="0"/>
              </a:rPr>
              <a:t>Customer data analysis</a:t>
            </a:r>
            <a:endParaRPr lang="en-US" dirty="0">
              <a:latin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05000"/>
            <a:ext cx="6777317" cy="3508977"/>
          </a:xfrm>
        </p:spPr>
        <p:txBody>
          <a:bodyPr rtlCol="0">
            <a:normAutofit fontScale="77500" lnSpcReduction="20000"/>
          </a:bodyPr>
          <a:lstStyle/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HK" dirty="0" smtClean="0">
                <a:ea typeface="+mn-ea"/>
                <a:cs typeface="+mn-cs"/>
              </a:rPr>
              <a:t>Walt </a:t>
            </a:r>
            <a:r>
              <a:rPr lang="en-US" altLang="zh-HK" dirty="0">
                <a:ea typeface="+mn-ea"/>
                <a:cs typeface="+mn-cs"/>
              </a:rPr>
              <a:t>Disney Company used the big data “to correlate and understand customer behavior in all of its stores, theme parks and web properties.” </a:t>
            </a:r>
            <a:r>
              <a:rPr lang="en-US" altLang="zh-HK" dirty="0" smtClean="0">
                <a:ea typeface="+mn-ea"/>
                <a:cs typeface="+mn-cs"/>
              </a:rPr>
              <a:t>[1]</a:t>
            </a: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altLang="zh-HK" dirty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HK" dirty="0" smtClean="0">
                <a:ea typeface="+mn-ea"/>
                <a:cs typeface="+mn-cs"/>
              </a:rPr>
              <a:t>Every year, there are about 100 million visitors visited Disney parks.</a:t>
            </a: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altLang="zh-HK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HK" dirty="0" smtClean="0">
                <a:ea typeface="+mn-ea"/>
                <a:cs typeface="+mn-cs"/>
              </a:rPr>
              <a:t>Walt Disney collects visitor data by a wireless-tracking wristband “</a:t>
            </a:r>
            <a:r>
              <a:rPr lang="en-US" altLang="zh-HK" dirty="0" err="1" smtClean="0">
                <a:solidFill>
                  <a:srgbClr val="FF0000"/>
                </a:solidFill>
                <a:ea typeface="+mn-ea"/>
                <a:cs typeface="+mn-cs"/>
              </a:rPr>
              <a:t>MagicBand</a:t>
            </a:r>
            <a:r>
              <a:rPr lang="en-US" altLang="zh-HK" dirty="0" smtClean="0">
                <a:ea typeface="+mn-ea"/>
                <a:cs typeface="+mn-cs"/>
              </a:rPr>
              <a:t>”:</a:t>
            </a:r>
            <a:endParaRPr lang="en-US" altLang="zh-HK" dirty="0">
              <a:ea typeface="+mn-ea"/>
              <a:cs typeface="+mn-cs"/>
            </a:endParaRP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HK" dirty="0" smtClean="0">
                <a:ea typeface="+mn-ea"/>
              </a:rPr>
              <a:t>visitors information, purchase history, location, etc.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HK" dirty="0" smtClean="0">
                <a:ea typeface="+mn-ea"/>
              </a:rPr>
              <a:t>Helps Walt Disney to make better decisions, to improve its offerings and tailor its marketing messages. [38]</a:t>
            </a:r>
            <a:endParaRPr lang="en-US" altLang="zh-HK" dirty="0">
              <a:ea typeface="+mn-ea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altLang="zh-HK" dirty="0">
              <a:ea typeface="+mn-ea"/>
              <a:cs typeface="+mn-cs"/>
            </a:endParaRPr>
          </a:p>
        </p:txBody>
      </p:sp>
      <p:pic>
        <p:nvPicPr>
          <p:cNvPr id="26627" name="Picture 4" descr="Disney.com | The official home for all things Disney - Windows Internet Explor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0" t="16725" r="71918" b="76807"/>
          <a:stretch>
            <a:fillRect/>
          </a:stretch>
        </p:blipFill>
        <p:spPr bwMode="auto">
          <a:xfrm>
            <a:off x="7162800" y="5867400"/>
            <a:ext cx="1117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 descr="http://images2.wikia.nocookie.net/__cb20120714050958/disney/images/8/80/Walt-disney-donald-duck-mickey-mouse-walt-disney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181600"/>
            <a:ext cx="17081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6"/>
          <p:cNvSpPr txBox="1">
            <a:spLocks noChangeArrowheads="1"/>
          </p:cNvSpPr>
          <p:nvPr/>
        </p:nvSpPr>
        <p:spPr bwMode="auto">
          <a:xfrm>
            <a:off x="23813" y="6611938"/>
            <a:ext cx="15351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/>
              <a:t>Image source: </a:t>
            </a:r>
            <a:r>
              <a:rPr lang="en-US" sz="800">
                <a:hlinkClick r:id="rId6"/>
              </a:rPr>
              <a:t>disney.wikia.com</a:t>
            </a:r>
            <a:r>
              <a:rPr lang="en-US" sz="800"/>
              <a:t> </a:t>
            </a:r>
          </a:p>
          <a:p>
            <a:pPr eaLnBrk="1" hangingPunct="1"/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09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entury Gothic" charset="0"/>
              </a:rPr>
              <a:t>Text data analysis</a:t>
            </a:r>
            <a:endParaRPr lang="en-US" dirty="0">
              <a:latin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HK" dirty="0" smtClean="0">
                <a:ea typeface="+mn-ea"/>
                <a:cs typeface="+mn-cs"/>
              </a:rPr>
              <a:t>New </a:t>
            </a:r>
            <a:r>
              <a:rPr lang="en-US" altLang="zh-HK" dirty="0">
                <a:ea typeface="+mn-ea"/>
                <a:cs typeface="+mn-cs"/>
              </a:rPr>
              <a:t>York Times used </a:t>
            </a:r>
            <a:r>
              <a:rPr lang="en-US" altLang="zh-HK" dirty="0" smtClean="0">
                <a:ea typeface="+mn-ea"/>
                <a:cs typeface="+mn-cs"/>
              </a:rPr>
              <a:t>big </a:t>
            </a:r>
            <a:r>
              <a:rPr lang="en-US" altLang="zh-HK" dirty="0">
                <a:ea typeface="+mn-ea"/>
                <a:cs typeface="+mn-cs"/>
              </a:rPr>
              <a:t>data for text analysis and web mining </a:t>
            </a:r>
            <a:r>
              <a:rPr lang="en-US" altLang="zh-HK" dirty="0" smtClean="0">
                <a:ea typeface="+mn-ea"/>
                <a:cs typeface="+mn-cs"/>
              </a:rPr>
              <a:t>[1].</a:t>
            </a:r>
            <a:endParaRPr lang="en-US" altLang="zh-HK" dirty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smtClean="0">
                <a:ea typeface="+mn-ea"/>
                <a:cs typeface="+mn-cs"/>
              </a:rPr>
              <a:t>Cascade project use the </a:t>
            </a:r>
            <a:r>
              <a:rPr lang="en-US" dirty="0" smtClean="0">
                <a:solidFill>
                  <a:srgbClr val="FF0000"/>
                </a:solidFill>
                <a:ea typeface="+mn-ea"/>
                <a:cs typeface="+mn-cs"/>
              </a:rPr>
              <a:t>browsing logs</a:t>
            </a:r>
            <a:r>
              <a:rPr lang="en-US" dirty="0" smtClean="0">
                <a:ea typeface="+mn-ea"/>
                <a:cs typeface="+mn-cs"/>
              </a:rPr>
              <a:t> to understand and predict when an online conversation will result in a tidal wave of content consumption on the Times. [40]</a:t>
            </a: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smtClean="0">
                <a:ea typeface="+mn-ea"/>
                <a:cs typeface="+mn-cs"/>
              </a:rPr>
              <a:t>This helps to understand the users’ needs and interests to improve their marketing strategy.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28675" name="Picture 5" descr="The New York Times - Breaking News, World News &amp; Multimedia - Windows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3" t="19711" r="39178" b="73572"/>
          <a:stretch>
            <a:fillRect/>
          </a:stretch>
        </p:blipFill>
        <p:spPr bwMode="auto">
          <a:xfrm>
            <a:off x="6324600" y="1027113"/>
            <a:ext cx="2041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2" descr="aral-viz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971800"/>
            <a:ext cx="1754188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925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entury Gothic" charset="0"/>
              </a:rPr>
              <a:t>Applications of </a:t>
            </a:r>
            <a:r>
              <a:rPr lang="en-US" dirty="0">
                <a:latin typeface="Century Gothic" charset="0"/>
              </a:rPr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altLang="zh-TW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TW" dirty="0" smtClean="0">
                <a:ea typeface="+mn-ea"/>
                <a:cs typeface="+mn-cs"/>
              </a:rPr>
              <a:t>The </a:t>
            </a:r>
            <a:r>
              <a:rPr lang="en-US" altLang="zh-TW" b="1" dirty="0" smtClean="0">
                <a:ea typeface="+mn-ea"/>
                <a:cs typeface="+mn-cs"/>
              </a:rPr>
              <a:t>Apple </a:t>
            </a:r>
            <a:r>
              <a:rPr lang="en-US" altLang="zh-TW" b="1" dirty="0" err="1" smtClean="0">
                <a:ea typeface="+mn-ea"/>
                <a:cs typeface="+mn-cs"/>
              </a:rPr>
              <a:t>Siri</a:t>
            </a:r>
            <a:r>
              <a:rPr lang="en-US" altLang="zh-TW" b="1" dirty="0" smtClean="0">
                <a:ea typeface="+mn-ea"/>
                <a:cs typeface="+mn-cs"/>
              </a:rPr>
              <a:t> </a:t>
            </a:r>
            <a:r>
              <a:rPr lang="en-US" altLang="zh-TW" dirty="0" smtClean="0">
                <a:ea typeface="+mn-ea"/>
                <a:cs typeface="+mn-cs"/>
              </a:rPr>
              <a:t>learns by collecting information from iPhones</a:t>
            </a:r>
          </a:p>
          <a:p>
            <a:pPr marL="11430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altLang="zh-TW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TW" dirty="0" smtClean="0">
                <a:ea typeface="+mn-ea"/>
                <a:cs typeface="+mn-cs"/>
              </a:rPr>
              <a:t>“</a:t>
            </a:r>
            <a:r>
              <a:rPr lang="en-US" b="1" dirty="0" smtClean="0">
                <a:ea typeface="+mn-ea"/>
                <a:cs typeface="+mn-cs"/>
              </a:rPr>
              <a:t>Google Now</a:t>
            </a:r>
            <a:r>
              <a:rPr lang="en-US" altLang="zh-TW" dirty="0" smtClean="0">
                <a:ea typeface="+mn-ea"/>
                <a:cs typeface="+mn-cs"/>
              </a:rPr>
              <a:t>” reminds you of your next flight automatically by analyzing your web activity.</a:t>
            </a: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altLang="zh-TW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5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019800"/>
            <a:ext cx="7620000" cy="274638"/>
          </a:xfrm>
        </p:spPr>
        <p:txBody>
          <a:bodyPr>
            <a:normAutofit fontScale="90000"/>
          </a:bodyPr>
          <a:lstStyle/>
          <a:p>
            <a:r>
              <a:rPr lang="en-US" sz="1100" i="1" dirty="0">
                <a:latin typeface="Times New Roman" pitchFamily="18" charset="0"/>
              </a:rPr>
              <a:t>Adapted from </a:t>
            </a:r>
            <a:r>
              <a:rPr lang="en-US" sz="1100" i="1" dirty="0" smtClean="0">
                <a:latin typeface="Times New Roman" pitchFamily="18" charset="0"/>
              </a:rPr>
              <a:t>“</a:t>
            </a:r>
            <a:r>
              <a:rPr lang="en-US" sz="1100" i="1" dirty="0" err="1">
                <a:latin typeface="Times New Roman" pitchFamily="18" charset="0"/>
              </a:rPr>
              <a:t>TransDec</a:t>
            </a:r>
            <a:r>
              <a:rPr lang="en-US" sz="1100" i="1" dirty="0">
                <a:latin typeface="Times New Roman" pitchFamily="18" charset="0"/>
              </a:rPr>
              <a:t>: A Big-Data Framework for Decision-Making in Transportation Systems” by Prof. Cyrus </a:t>
            </a:r>
            <a:r>
              <a:rPr lang="en-US" sz="1100" i="1" dirty="0" err="1">
                <a:latin typeface="Times New Roman" pitchFamily="18" charset="0"/>
              </a:rPr>
              <a:t>Shahabi</a:t>
            </a:r>
            <a:r>
              <a:rPr lang="en-US" sz="1100" i="1" dirty="0">
                <a:latin typeface="Times New Roman" pitchFamily="18" charset="0"/>
              </a:rPr>
              <a:t/>
            </a:r>
            <a:br>
              <a:rPr lang="en-US" sz="1100" i="1" dirty="0">
                <a:latin typeface="Times New Roman" pitchFamily="18" charset="0"/>
              </a:rPr>
            </a:br>
            <a:endParaRPr lang="en-US" sz="1100" dirty="0"/>
          </a:p>
        </p:txBody>
      </p:sp>
      <p:pic>
        <p:nvPicPr>
          <p:cNvPr id="5" name="Cyru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149350" y="914400"/>
            <a:ext cx="6388100" cy="4800600"/>
          </a:xfrm>
        </p:spPr>
      </p:pic>
    </p:spTree>
    <p:extLst>
      <p:ext uri="{BB962C8B-B14F-4D97-AF65-F5344CB8AC3E}">
        <p14:creationId xmlns:p14="http://schemas.microsoft.com/office/powerpoint/2010/main" val="159200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62200"/>
            <a:ext cx="7398569" cy="3470429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 source: </a:t>
            </a:r>
            <a:r>
              <a:rPr lang="en-US" dirty="0">
                <a:hlinkClick r:id="rId3"/>
              </a:rPr>
              <a:t>www.ohmygeek.net </a:t>
            </a:r>
            <a:r>
              <a:rPr lang="en-US" dirty="0"/>
              <a:t> 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www.buzzfeed.com</a:t>
            </a:r>
            <a:endParaRPr lang="en-US" dirty="0"/>
          </a:p>
        </p:txBody>
      </p:sp>
      <p:pic>
        <p:nvPicPr>
          <p:cNvPr id="2050" name="Picture 2" descr="http://s3-ec.buzzfed.com/static/enhanced/webdr02/2013/8/5/4/enhanced-buzz-29585-1375692167-3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555" y="3725223"/>
            <a:ext cx="3886200" cy="232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ohmygeek.net/wp-content/uploads/2014/03/phubbin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3471852" cy="23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36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entury Gothic" charset="0"/>
                <a:cs typeface="微軟正黑體" charset="0"/>
              </a:rPr>
              <a:t>Data</a:t>
            </a:r>
            <a:endParaRPr lang="en-US" dirty="0">
              <a:latin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88" y="2324100"/>
            <a:ext cx="7399337" cy="3508375"/>
          </a:xfrm>
        </p:spPr>
        <p:txBody>
          <a:bodyPr rtlCol="0">
            <a:normAutofit lnSpcReduction="10000"/>
          </a:bodyPr>
          <a:lstStyle/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b="1" dirty="0" smtClean="0">
                <a:solidFill>
                  <a:srgbClr val="FF0000"/>
                </a:solidFill>
                <a:ea typeface="+mn-ea"/>
                <a:cs typeface="+mn-cs"/>
              </a:rPr>
              <a:t>Text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HK" dirty="0">
                <a:ea typeface="+mn-ea"/>
              </a:rPr>
              <a:t>stored </a:t>
            </a:r>
            <a:r>
              <a:rPr lang="en-US" altLang="zh-HK" b="1" dirty="0">
                <a:ea typeface="+mn-ea"/>
              </a:rPr>
              <a:t>word-by-word</a:t>
            </a:r>
            <a:r>
              <a:rPr lang="en-US" altLang="zh-HK" dirty="0">
                <a:ea typeface="+mn-ea"/>
              </a:rPr>
              <a:t>, </a:t>
            </a:r>
            <a:r>
              <a:rPr lang="en-US" altLang="zh-HK" b="1" dirty="0" smtClean="0">
                <a:ea typeface="+mn-ea"/>
              </a:rPr>
              <a:t>character-by-character</a:t>
            </a:r>
            <a:endParaRPr lang="en-US" dirty="0" smtClean="0">
              <a:ea typeface="+mn-ea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b="1" dirty="0" smtClean="0">
                <a:solidFill>
                  <a:srgbClr val="FF0000"/>
                </a:solidFill>
                <a:ea typeface="+mn-ea"/>
                <a:cs typeface="+mn-cs"/>
              </a:rPr>
              <a:t>Image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HK" dirty="0"/>
              <a:t>A</a:t>
            </a:r>
            <a:r>
              <a:rPr lang="en-US" altLang="zh-HK" dirty="0" smtClean="0">
                <a:ea typeface="+mn-ea"/>
              </a:rPr>
              <a:t> </a:t>
            </a:r>
            <a:r>
              <a:rPr lang="en-US" altLang="zh-HK" dirty="0">
                <a:ea typeface="+mn-ea"/>
              </a:rPr>
              <a:t>2D </a:t>
            </a:r>
            <a:r>
              <a:rPr lang="en-US" altLang="zh-HK" dirty="0" smtClean="0">
                <a:ea typeface="+mn-ea"/>
              </a:rPr>
              <a:t>array/matrix </a:t>
            </a:r>
            <a:r>
              <a:rPr lang="en-US" altLang="zh-HK" dirty="0">
                <a:ea typeface="+mn-ea"/>
              </a:rPr>
              <a:t>of pixels (</a:t>
            </a:r>
            <a:r>
              <a:rPr lang="en-US" altLang="zh-HK" b="1" i="1" dirty="0">
                <a:ea typeface="+mn-ea"/>
              </a:rPr>
              <a:t>picture elements</a:t>
            </a:r>
            <a:r>
              <a:rPr lang="en-US" altLang="zh-HK" b="1" i="1" dirty="0" smtClean="0">
                <a:ea typeface="+mn-ea"/>
              </a:rPr>
              <a:t>)</a:t>
            </a:r>
            <a:endParaRPr lang="en-US" dirty="0">
              <a:ea typeface="+mn-ea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b="1" dirty="0" smtClean="0">
                <a:solidFill>
                  <a:srgbClr val="FF0000"/>
                </a:solidFill>
                <a:ea typeface="+mn-ea"/>
                <a:cs typeface="+mn-cs"/>
              </a:rPr>
              <a:t>Audio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>
                <a:ea typeface="+mn-ea"/>
              </a:rPr>
              <a:t>Sound wave </a:t>
            </a:r>
            <a:r>
              <a:rPr lang="en-US" dirty="0" smtClean="0">
                <a:ea typeface="+mn-ea"/>
              </a:rPr>
              <a:t>represented </a:t>
            </a:r>
            <a:r>
              <a:rPr lang="en-US" dirty="0">
                <a:ea typeface="+mn-ea"/>
              </a:rPr>
              <a:t>by a sequence of </a:t>
            </a:r>
            <a:r>
              <a:rPr lang="en-US" dirty="0" smtClean="0">
                <a:ea typeface="+mn-ea"/>
              </a:rPr>
              <a:t>values</a:t>
            </a: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b="1" dirty="0" smtClean="0">
                <a:solidFill>
                  <a:srgbClr val="FF0000"/>
                </a:solidFill>
                <a:ea typeface="+mn-ea"/>
                <a:cs typeface="+mn-cs"/>
              </a:rPr>
              <a:t>Video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altLang="zh-HK" dirty="0" smtClean="0">
                <a:ea typeface="+mn-ea"/>
              </a:rPr>
              <a:t>a </a:t>
            </a:r>
            <a:r>
              <a:rPr lang="en-US" altLang="zh-HK" dirty="0">
                <a:ea typeface="+mn-ea"/>
              </a:rPr>
              <a:t>sequence of images + audio</a:t>
            </a: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9925" y="6248400"/>
            <a:ext cx="7772400" cy="2286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>
                <a:ea typeface="+mn-ea"/>
                <a:cs typeface="+mn-cs"/>
              </a:rPr>
              <a:t>Image source: http://www.mediacollege.com/audio/01/sound-waves.html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grpSp>
        <p:nvGrpSpPr>
          <p:cNvPr id="11268" name="Group 21"/>
          <p:cNvGrpSpPr>
            <a:grpSpLocks/>
          </p:cNvGrpSpPr>
          <p:nvPr/>
        </p:nvGrpSpPr>
        <p:grpSpPr bwMode="auto">
          <a:xfrm>
            <a:off x="1031875" y="371475"/>
            <a:ext cx="3057525" cy="1117600"/>
            <a:chOff x="4648200" y="4368501"/>
            <a:chExt cx="4003941" cy="1464128"/>
          </a:xfrm>
        </p:grpSpPr>
        <p:pic>
          <p:nvPicPr>
            <p:cNvPr id="11271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4384364"/>
              <a:ext cx="1860827" cy="1448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72" name="Group 8"/>
            <p:cNvGrpSpPr>
              <a:grpSpLocks/>
            </p:cNvGrpSpPr>
            <p:nvPr/>
          </p:nvGrpSpPr>
          <p:grpSpPr bwMode="auto">
            <a:xfrm>
              <a:off x="5710238" y="4368501"/>
              <a:ext cx="2941903" cy="1448726"/>
              <a:chOff x="4491038" y="2514600"/>
              <a:chExt cx="2941903" cy="1448726"/>
            </a:xfrm>
          </p:grpSpPr>
          <p:pic>
            <p:nvPicPr>
              <p:cNvPr id="11273" name="Picture 1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8800" y="2519362"/>
                <a:ext cx="1791759" cy="14439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1" name="Straight Connector 10"/>
              <p:cNvCxnSpPr/>
              <p:nvPr/>
            </p:nvCxnSpPr>
            <p:spPr>
              <a:xfrm>
                <a:off x="5715778" y="2514600"/>
                <a:ext cx="0" cy="144957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106609" y="2514600"/>
                <a:ext cx="0" cy="144957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05756" y="2514600"/>
                <a:ext cx="0" cy="144957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904903" y="2514600"/>
                <a:ext cx="0" cy="144957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7306129" y="2514600"/>
                <a:ext cx="0" cy="144957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638860" y="2614427"/>
                <a:ext cx="1792003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638860" y="3019975"/>
                <a:ext cx="1792003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4491313" y="2518759"/>
                <a:ext cx="1147547" cy="553208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4495471" y="3205070"/>
                <a:ext cx="1143389" cy="759101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638860" y="3419282"/>
                <a:ext cx="1792003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640938" y="3810271"/>
                <a:ext cx="1792003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8" name="Picture 2" descr="http://www.mediacollege.com/audio/images/loudspeaker-waveform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20" y="965416"/>
            <a:ext cx="3063457" cy="1441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270" name="Picture 2" descr="https://openclipart.org/image/300px/svg_to_png/128923/Survey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953000"/>
            <a:ext cx="82867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589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society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Image source: </a:t>
            </a:r>
            <a:r>
              <a:rPr lang="en-US" dirty="0">
                <a:hlinkClick r:id="rId3"/>
              </a:rPr>
              <a:t>www.makemeentertain.com</a:t>
            </a:r>
            <a:endParaRPr lang="en-US" dirty="0"/>
          </a:p>
        </p:txBody>
      </p:sp>
      <p:pic>
        <p:nvPicPr>
          <p:cNvPr id="3076" name="Picture 4" descr="http://4.bp.blogspot.com/-1CtqrEOGmuE/VFt2o3hjUsI/AAAAAAAABYA/vsdUt1hIWzQ/s1600/10630681_730528053695196_8744059341454186197_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95600"/>
            <a:ext cx="5334000" cy="248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openclipart.org/image/300px/svg_to_png/128923/Survey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60" y="976370"/>
            <a:ext cx="727074" cy="91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4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&amp; Data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August 2012, messages sent via </a:t>
            </a:r>
            <a:r>
              <a:rPr lang="en-US" dirty="0" err="1" smtClean="0"/>
              <a:t>Whatsapp</a:t>
            </a:r>
            <a:r>
              <a:rPr lang="en-US" dirty="0" smtClean="0"/>
              <a:t> were sent as </a:t>
            </a:r>
            <a:r>
              <a:rPr lang="en-US" b="1" dirty="0" smtClean="0"/>
              <a:t>plaintext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3769" y="4723778"/>
            <a:ext cx="722397" cy="117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20" y="3605758"/>
            <a:ext cx="722397" cy="1173709"/>
          </a:xfrm>
          <a:prstGeom prst="rect">
            <a:avLst/>
          </a:prstGeom>
        </p:spPr>
      </p:pic>
      <p:pic>
        <p:nvPicPr>
          <p:cNvPr id="4102" name="Picture 6" descr="https://encrypted-tbn2.gstatic.com/images?q=tbn:ANd9GcSZGHb8Pngc8KSyotNAOmIx08ZEyV-PUzI_tFqov7ssx1h9zv5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655" y="3605758"/>
            <a:ext cx="609525" cy="94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58" y="4874443"/>
            <a:ext cx="808317" cy="8723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125" y="4931720"/>
            <a:ext cx="808317" cy="87238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237275" y="5395742"/>
            <a:ext cx="2730007" cy="1445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4102" idx="2"/>
          </p:cNvCxnSpPr>
          <p:nvPr/>
        </p:nvCxnSpPr>
        <p:spPr>
          <a:xfrm flipV="1">
            <a:off x="4510417" y="4550522"/>
            <a:ext cx="1" cy="87366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loud 10"/>
          <p:cNvSpPr/>
          <p:nvPr/>
        </p:nvSpPr>
        <p:spPr>
          <a:xfrm>
            <a:off x="3733800" y="4876800"/>
            <a:ext cx="1828800" cy="955829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cxnSp>
        <p:nvCxnSpPr>
          <p:cNvPr id="20" name="Straight Connector 19"/>
          <p:cNvCxnSpPr>
            <a:stCxn id="12" idx="3"/>
          </p:cNvCxnSpPr>
          <p:nvPr/>
        </p:nvCxnSpPr>
        <p:spPr>
          <a:xfrm flipV="1">
            <a:off x="6867442" y="5354714"/>
            <a:ext cx="953367" cy="13198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0" idx="1"/>
          </p:cNvCxnSpPr>
          <p:nvPr/>
        </p:nvCxnSpPr>
        <p:spPr>
          <a:xfrm>
            <a:off x="1752600" y="4874443"/>
            <a:ext cx="676358" cy="4361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38" y="4067727"/>
            <a:ext cx="1250620" cy="112751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6543803" y="3876637"/>
            <a:ext cx="572546" cy="9785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http://pixabay.com/static/uploads/photo/2013/07/12/15/34/computer-150097_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349" y="3081488"/>
            <a:ext cx="1216025" cy="100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04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entury Gothic" charset="0"/>
              </a:rPr>
              <a:t>Privacy</a:t>
            </a:r>
            <a:endParaRPr lang="en-US" dirty="0">
              <a:latin typeface="Century Gothic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828800"/>
            <a:ext cx="6777317" cy="4003829"/>
          </a:xfrm>
        </p:spPr>
        <p:txBody>
          <a:bodyPr rtlCol="0">
            <a:normAutofit fontScale="92500" lnSpcReduction="20000"/>
          </a:bodyPr>
          <a:lstStyle/>
          <a:p>
            <a:pPr marL="114300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smtClean="0">
                <a:ea typeface="+mn-ea"/>
                <a:cs typeface="+mn-cs"/>
              </a:rPr>
              <a:t>Is it </a:t>
            </a:r>
            <a:r>
              <a:rPr lang="en-US" b="1" dirty="0" smtClean="0">
                <a:ea typeface="+mn-ea"/>
                <a:cs typeface="+mn-cs"/>
              </a:rPr>
              <a:t>ethical</a:t>
            </a:r>
            <a:r>
              <a:rPr lang="en-US" dirty="0" smtClean="0">
                <a:ea typeface="+mn-ea"/>
                <a:cs typeface="+mn-cs"/>
              </a:rPr>
              <a:t> for Google to analyze your web activity, including your email, to know that you have bought a ticket?</a:t>
            </a:r>
            <a:endParaRPr lang="en-US" dirty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b="1" dirty="0" smtClean="0">
                <a:ea typeface="+mn-ea"/>
                <a:cs typeface="+mn-cs"/>
              </a:rPr>
              <a:t>Leakage </a:t>
            </a:r>
            <a:r>
              <a:rPr lang="en-US" dirty="0">
                <a:ea typeface="+mn-ea"/>
                <a:cs typeface="+mn-cs"/>
              </a:rPr>
              <a:t>of private data, due to the use of the Foxy software, and the loss of USB drives that contain thousands of patients’ records, have also raised serious legal and social concerns. </a:t>
            </a: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/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smtClean="0">
                <a:ea typeface="+mn-ea"/>
                <a:cs typeface="+mn-cs"/>
              </a:rPr>
              <a:t>Can </a:t>
            </a:r>
            <a:r>
              <a:rPr lang="en-US" b="1" dirty="0" smtClean="0">
                <a:ea typeface="+mn-ea"/>
                <a:cs typeface="+mn-cs"/>
              </a:rPr>
              <a:t>sensitive </a:t>
            </a:r>
            <a:r>
              <a:rPr lang="en-US" dirty="0" smtClean="0"/>
              <a:t>data be released to public?</a:t>
            </a:r>
            <a:endParaRPr lang="en-US" dirty="0" smtClean="0">
              <a:ea typeface="+mn-ea"/>
              <a:cs typeface="+mn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9925" y="6248400"/>
            <a:ext cx="7772400" cy="2286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>
                <a:ea typeface="+mn-ea"/>
                <a:cs typeface="+mn-cs"/>
              </a:rPr>
              <a:t>Image source: http://www.tnooz.com/2013/04/27/news/for-opprtunities-as-a-startup-look-no-further-than-big-data/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950913"/>
            <a:ext cx="2195513" cy="118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2" descr="https://openclipart.org/image/300px/svg_to_png/128923/Survey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25" y="4953000"/>
            <a:ext cx="82867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7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Credibility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3376108" cy="3508977"/>
          </a:xfrm>
        </p:spPr>
        <p:txBody>
          <a:bodyPr>
            <a:normAutofit/>
          </a:bodyPr>
          <a:lstStyle/>
          <a:p>
            <a:r>
              <a:rPr lang="en-US" dirty="0" smtClean="0"/>
              <a:t>Have you ever received false messages from </a:t>
            </a:r>
            <a:br>
              <a:rPr lang="en-US" dirty="0" smtClean="0"/>
            </a:br>
            <a:r>
              <a:rPr lang="en-US" dirty="0" smtClean="0"/>
              <a:t>friends?</a:t>
            </a:r>
          </a:p>
          <a:p>
            <a:pPr lvl="0"/>
            <a:r>
              <a:rPr lang="en-US" dirty="0"/>
              <a:t>If we believe in </a:t>
            </a:r>
            <a:r>
              <a:rPr lang="en-US" dirty="0" smtClean="0"/>
              <a:t>rumors</a:t>
            </a:r>
            <a:r>
              <a:rPr lang="en-US" dirty="0"/>
              <a:t>, false decisions can be made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818383"/>
            <a:ext cx="3115234" cy="5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Organizing and exploring Big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Whatsapp</a:t>
            </a:r>
            <a:r>
              <a:rPr lang="en-US" dirty="0" smtClean="0"/>
              <a:t> organize data?</a:t>
            </a:r>
          </a:p>
          <a:p>
            <a:pPr lvl="1"/>
            <a:r>
              <a:rPr lang="en-US" dirty="0" smtClean="0"/>
              <a:t>Users </a:t>
            </a:r>
          </a:p>
          <a:p>
            <a:pPr lvl="1"/>
            <a:r>
              <a:rPr lang="en-US" dirty="0" smtClean="0"/>
              <a:t>Groups</a:t>
            </a:r>
          </a:p>
          <a:p>
            <a:pPr lvl="1"/>
            <a:r>
              <a:rPr lang="en-US" dirty="0" smtClean="0"/>
              <a:t>Messages</a:t>
            </a:r>
          </a:p>
          <a:p>
            <a:pPr lvl="1"/>
            <a:r>
              <a:rPr lang="en-US" dirty="0" smtClean="0"/>
              <a:t>Attachments</a:t>
            </a:r>
            <a:endParaRPr lang="en-US" dirty="0"/>
          </a:p>
          <a:p>
            <a:r>
              <a:rPr lang="en-US" dirty="0" smtClean="0"/>
              <a:t>Are cloud computing technologies adequate?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2050" name="Picture 2" descr="https://openclipart.org/image/300px/svg_to_png/128923/Survey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648" y="4786698"/>
            <a:ext cx="828321" cy="104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44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Organizing and exploring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sz="2800" dirty="0" smtClean="0"/>
              <a:t>How to organize and retrieve useful information from Big Data in a timely fashion?</a:t>
            </a:r>
          </a:p>
          <a:p>
            <a:pPr lvl="0"/>
            <a:r>
              <a:rPr lang="en-US" sz="2800" dirty="0" smtClean="0"/>
              <a:t>How to locate the information I need to meet a survey project deadline?</a:t>
            </a:r>
          </a:p>
          <a:p>
            <a:pPr lvl="0"/>
            <a:r>
              <a:rPr lang="en-US" sz="2800" dirty="0" smtClean="0"/>
              <a:t>How does the FBI find the suspects of the Boston bombings (April 2013) through crowdsourcing?</a:t>
            </a:r>
          </a:p>
          <a:p>
            <a:pPr lvl="0"/>
            <a:r>
              <a:rPr lang="en-US" sz="2800" dirty="0" smtClean="0"/>
              <a:t>How to organize and search my personal data?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8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228600"/>
            <a:ext cx="7024744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229600" cy="42672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400" dirty="0"/>
              <a:t>[1] Big data. Wikipedia. </a:t>
            </a:r>
            <a:r>
              <a:rPr lang="en-US" sz="1400" dirty="0" smtClean="0"/>
              <a:t>URL: </a:t>
            </a:r>
            <a:r>
              <a:rPr lang="en-US" sz="1400" dirty="0" smtClean="0">
                <a:hlinkClick r:id="rId2"/>
              </a:rPr>
              <a:t>http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en.wikipedia.org/wiki/Big_data</a:t>
            </a:r>
            <a:endParaRPr lang="en-US" sz="1400" dirty="0" smtClean="0"/>
          </a:p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r>
              <a:rPr lang="en-US" sz="1400" dirty="0" smtClean="0"/>
              <a:t>[</a:t>
            </a:r>
            <a:r>
              <a:rPr lang="en-US" sz="1400" dirty="0"/>
              <a:t>2</a:t>
            </a:r>
            <a:r>
              <a:rPr lang="en-US" sz="1400" dirty="0" smtClean="0"/>
              <a:t>] </a:t>
            </a:r>
            <a:r>
              <a:rPr lang="en-US" sz="1400" dirty="0"/>
              <a:t>How Much Information? University of California, San </a:t>
            </a:r>
            <a:r>
              <a:rPr lang="en-US" sz="1400" dirty="0" smtClean="0"/>
              <a:t>Diego.  URL</a:t>
            </a:r>
            <a:r>
              <a:rPr lang="en-US" sz="1400" dirty="0"/>
              <a:t>: </a:t>
            </a:r>
            <a:r>
              <a:rPr lang="en-US" sz="1400" dirty="0" smtClean="0">
                <a:hlinkClick r:id="rId3"/>
              </a:rPr>
              <a:t>http://hmi.ucsd.edu/howmuchinfo.php</a:t>
            </a:r>
            <a:endParaRPr lang="en-US" sz="1400" dirty="0" smtClean="0"/>
          </a:p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r>
              <a:rPr lang="en-US" sz="1400" dirty="0" smtClean="0"/>
              <a:t>[</a:t>
            </a:r>
            <a:r>
              <a:rPr lang="en-US" sz="1400" dirty="0"/>
              <a:t>3</a:t>
            </a:r>
            <a:r>
              <a:rPr lang="en-US" sz="1400" dirty="0" smtClean="0"/>
              <a:t>] </a:t>
            </a:r>
            <a:r>
              <a:rPr lang="en-US" sz="1400" dirty="0"/>
              <a:t>IBM DB2. URL: </a:t>
            </a:r>
            <a:r>
              <a:rPr lang="en-US" sz="1400" dirty="0" smtClean="0">
                <a:hlinkClick r:id="rId4"/>
              </a:rPr>
              <a:t>http://www.ibm.com/software/data</a:t>
            </a:r>
            <a:endParaRPr lang="en-US" sz="1400" dirty="0" smtClean="0"/>
          </a:p>
          <a:p>
            <a:pPr marL="114300" indent="0">
              <a:buNone/>
            </a:pPr>
            <a:endParaRPr lang="en-US" sz="1400" dirty="0" smtClean="0"/>
          </a:p>
          <a:p>
            <a:pPr marL="114300" indent="0">
              <a:buNone/>
            </a:pPr>
            <a:r>
              <a:rPr lang="en-US" sz="1400" dirty="0" smtClean="0"/>
              <a:t>[</a:t>
            </a:r>
            <a:r>
              <a:rPr lang="en-US" sz="1400" dirty="0"/>
              <a:t>4</a:t>
            </a:r>
            <a:r>
              <a:rPr lang="en-US" sz="1400" dirty="0" smtClean="0"/>
              <a:t>] </a:t>
            </a:r>
            <a:r>
              <a:rPr lang="en-US" sz="1400" dirty="0"/>
              <a:t>Big Data Now: 2012 Edition from </a:t>
            </a:r>
            <a:r>
              <a:rPr lang="en-US" sz="1400" dirty="0" err="1"/>
              <a:t>O’Rielly</a:t>
            </a:r>
            <a:r>
              <a:rPr lang="en-US" sz="1400" dirty="0"/>
              <a:t> Media, Inc</a:t>
            </a:r>
            <a:r>
              <a:rPr lang="en-US" sz="1400" dirty="0" smtClean="0"/>
              <a:t>.</a:t>
            </a:r>
          </a:p>
          <a:p>
            <a:pPr marL="114300" indent="0">
              <a:buNone/>
            </a:pPr>
            <a:endParaRPr lang="en-US" sz="1400" dirty="0" smtClean="0"/>
          </a:p>
          <a:p>
            <a:pPr marL="114300" lvl="1" indent="0">
              <a:buClr>
                <a:schemeClr val="accent1"/>
              </a:buClr>
              <a:buNone/>
            </a:pPr>
            <a:r>
              <a:rPr lang="en-US" sz="1400" dirty="0" smtClean="0"/>
              <a:t>[5] IBM.  URL: </a:t>
            </a:r>
            <a:r>
              <a:rPr lang="en-US" altLang="zh-HK" sz="1400" dirty="0" smtClean="0">
                <a:hlinkClick r:id="rId5"/>
              </a:rPr>
              <a:t>http://www-01.ibm.com/software/data/bigdata/</a:t>
            </a:r>
            <a:endParaRPr lang="en-US" altLang="zh-HK" sz="1400" dirty="0" smtClean="0"/>
          </a:p>
          <a:p>
            <a:pPr marL="114300" lvl="1" indent="0">
              <a:buClr>
                <a:schemeClr val="accent1"/>
              </a:buClr>
              <a:buNone/>
            </a:pPr>
            <a:endParaRPr lang="en-US" sz="1400" dirty="0"/>
          </a:p>
          <a:p>
            <a:pPr marL="114300" lvl="1" indent="0">
              <a:buClr>
                <a:schemeClr val="accent1"/>
              </a:buClr>
              <a:buNone/>
            </a:pPr>
            <a:r>
              <a:rPr lang="en-US" sz="1400" dirty="0" smtClean="0"/>
              <a:t>[6] Big data Analytics: Turning Big Data into Big Money.  Frank </a:t>
            </a:r>
            <a:r>
              <a:rPr lang="en-US" sz="1400" dirty="0" err="1" smtClean="0"/>
              <a:t>Ohlhorst</a:t>
            </a:r>
            <a:r>
              <a:rPr lang="en-US" sz="1400" dirty="0" smtClean="0"/>
              <a:t>.  John Wiley &amp; Sons, Inc.  2013.</a:t>
            </a:r>
          </a:p>
          <a:p>
            <a:pPr marL="114300" indent="0">
              <a:buNone/>
            </a:pPr>
            <a:endParaRPr lang="en-US" sz="1400" dirty="0" smtClean="0"/>
          </a:p>
          <a:p>
            <a:pPr marL="114300" indent="0">
              <a:buNone/>
            </a:pPr>
            <a:r>
              <a:rPr lang="en-US" sz="1400" dirty="0" smtClean="0"/>
              <a:t>[7] Moore’s law.  Wikipedia.  URL: </a:t>
            </a:r>
            <a:r>
              <a:rPr lang="en-US" sz="1400" dirty="0" smtClean="0">
                <a:hlinkClick r:id="rId6"/>
              </a:rPr>
              <a:t>http</a:t>
            </a:r>
            <a:r>
              <a:rPr lang="en-US" sz="1400" dirty="0">
                <a:hlinkClick r:id="rId6"/>
              </a:rPr>
              <a:t>://</a:t>
            </a:r>
            <a:r>
              <a:rPr lang="en-US" sz="1400" dirty="0" smtClean="0">
                <a:hlinkClick r:id="rId6"/>
              </a:rPr>
              <a:t>en.wikipedia.org/wiki/Moore's_law</a:t>
            </a:r>
            <a:endParaRPr lang="en-US" sz="1400" dirty="0" smtClean="0"/>
          </a:p>
          <a:p>
            <a:pPr marL="114300" indent="0">
              <a:buNone/>
            </a:pPr>
            <a:endParaRPr lang="en-US" sz="1400" dirty="0" smtClean="0"/>
          </a:p>
          <a:p>
            <a:pPr marL="114300" indent="0">
              <a:buNone/>
            </a:pPr>
            <a:r>
              <a:rPr lang="en-US" sz="1400" dirty="0" smtClean="0"/>
              <a:t>[8] </a:t>
            </a:r>
            <a:r>
              <a:rPr lang="en-US" sz="1400" dirty="0" err="1" smtClean="0"/>
              <a:t>Hadoop</a:t>
            </a:r>
            <a:r>
              <a:rPr lang="en-US" sz="1400" dirty="0" smtClean="0"/>
              <a:t>.  </a:t>
            </a:r>
            <a:r>
              <a:rPr lang="en-US" sz="1400" dirty="0"/>
              <a:t>URL: </a:t>
            </a:r>
            <a:r>
              <a:rPr lang="en-US" sz="1400" dirty="0">
                <a:hlinkClick r:id="rId7"/>
              </a:rPr>
              <a:t>http://hadoop.apache.org</a:t>
            </a:r>
            <a:r>
              <a:rPr lang="en-US" sz="1400" dirty="0" smtClean="0">
                <a:hlinkClick r:id="rId7"/>
              </a:rPr>
              <a:t>/</a:t>
            </a:r>
            <a:endParaRPr lang="en-US" sz="1400" dirty="0" smtClean="0"/>
          </a:p>
          <a:p>
            <a:pPr marL="114300" indent="0">
              <a:buNone/>
            </a:pPr>
            <a:endParaRPr lang="en-US" sz="1400" dirty="0" smtClean="0"/>
          </a:p>
          <a:p>
            <a:pPr marL="11430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5292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pPr marL="68580" indent="0" algn="ctr">
              <a:buNone/>
            </a:pPr>
            <a:r>
              <a:rPr lang="en-US" dirty="0" smtClean="0"/>
              <a:t>Reynold Cheng</a:t>
            </a:r>
          </a:p>
          <a:p>
            <a:pPr marL="68580" indent="0" algn="ctr">
              <a:buNone/>
            </a:pPr>
            <a:r>
              <a:rPr lang="en-US" dirty="0" smtClean="0"/>
              <a:t>Data Engineering Group</a:t>
            </a:r>
          </a:p>
          <a:p>
            <a:pPr marL="68580" indent="0" algn="ctr">
              <a:buNone/>
            </a:pPr>
            <a:r>
              <a:rPr lang="en-US" dirty="0" smtClean="0"/>
              <a:t>Computer Science, HKU</a:t>
            </a:r>
          </a:p>
          <a:p>
            <a:pPr marL="68580" indent="0" algn="ctr">
              <a:buNone/>
            </a:pPr>
            <a:r>
              <a:rPr lang="en-US" dirty="0" smtClean="0">
                <a:hlinkClick r:id="rId2"/>
              </a:rPr>
              <a:t>http://www.cs.hku.hk/~ckcheng/</a:t>
            </a:r>
            <a:endParaRPr lang="en-US" dirty="0" smtClean="0"/>
          </a:p>
          <a:p>
            <a:pPr marL="68580" indent="0" algn="ctr">
              <a:buNone/>
            </a:pPr>
            <a:endParaRPr lang="en-US" dirty="0" smtClean="0"/>
          </a:p>
          <a:p>
            <a:pPr marL="68580" indent="0" algn="ctr">
              <a:buNone/>
            </a:pPr>
            <a:r>
              <a:rPr lang="en-US" dirty="0" smtClean="0">
                <a:hlinkClick r:id="rId3"/>
              </a:rPr>
              <a:t>ckcheng@cs.hku.hk</a:t>
            </a:r>
            <a:endParaRPr lang="en-US" dirty="0" smtClean="0"/>
          </a:p>
          <a:p>
            <a:pPr marL="68580" indent="0" algn="ctr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69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90800"/>
            <a:ext cx="6777317" cy="3508977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Big data is data that exceeds the </a:t>
            </a:r>
            <a:r>
              <a:rPr lang="en-US" dirty="0">
                <a:solidFill>
                  <a:srgbClr val="FF0000"/>
                </a:solidFill>
              </a:rPr>
              <a:t>processing capacity</a:t>
            </a:r>
            <a:r>
              <a:rPr lang="en-US" dirty="0"/>
              <a:t> of conventional database systems.” [4]</a:t>
            </a:r>
          </a:p>
          <a:p>
            <a:endParaRPr lang="en-US" dirty="0"/>
          </a:p>
          <a:p>
            <a:r>
              <a:rPr lang="en-US" dirty="0"/>
              <a:t>“Big data is a collection of data sets </a:t>
            </a:r>
            <a:r>
              <a:rPr lang="en-US" dirty="0">
                <a:solidFill>
                  <a:srgbClr val="FF0000"/>
                </a:solidFill>
              </a:rPr>
              <a:t>so large and complex</a:t>
            </a:r>
            <a:r>
              <a:rPr lang="en-US" dirty="0"/>
              <a:t> that it becomes difficult to process using on-hand database management tools or traditional data processing applications.” [1]</a:t>
            </a:r>
          </a:p>
          <a:p>
            <a:endParaRPr lang="en-US" dirty="0"/>
          </a:p>
        </p:txBody>
      </p:sp>
      <p:pic>
        <p:nvPicPr>
          <p:cNvPr id="4" name="Picture 2" descr="http://static.itpro.co.uk/sites/itpro/files/styles/gallery_wide/public/big_data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37163"/>
            <a:ext cx="2286001" cy="152400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53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>
            <a:off x="1042988" y="685800"/>
            <a:ext cx="7024687" cy="1143000"/>
          </a:xfrm>
        </p:spPr>
        <p:txBody>
          <a:bodyPr/>
          <a:lstStyle/>
          <a:p>
            <a:pPr eaLnBrk="1" hangingPunct="1"/>
            <a:r>
              <a:rPr lang="en-US">
                <a:latin typeface="Century Gothic" charset="0"/>
              </a:rPr>
              <a:t>The 3 Vs of </a:t>
            </a:r>
            <a:r>
              <a:rPr lang="en-US" altLang="zh-TW">
                <a:latin typeface="Century Gothic" charset="0"/>
                <a:cs typeface="微軟正黑體" charset="0"/>
              </a:rPr>
              <a:t>B</a:t>
            </a:r>
            <a:r>
              <a:rPr lang="en-US">
                <a:latin typeface="Century Gothic" charset="0"/>
              </a:rPr>
              <a:t>ig </a:t>
            </a:r>
            <a:r>
              <a:rPr lang="en-US" altLang="zh-TW">
                <a:latin typeface="Century Gothic" charset="0"/>
                <a:cs typeface="微軟正黑體" charset="0"/>
              </a:rPr>
              <a:t>D</a:t>
            </a:r>
            <a:r>
              <a:rPr lang="en-US">
                <a:latin typeface="Century Gothic" charset="0"/>
              </a:rPr>
              <a:t>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9925" y="6248400"/>
            <a:ext cx="7772400" cy="2286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2019300"/>
          <a:ext cx="8758018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703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>
          <a:xfrm>
            <a:off x="1042988" y="685800"/>
            <a:ext cx="7024687" cy="1143000"/>
          </a:xfrm>
        </p:spPr>
        <p:txBody>
          <a:bodyPr/>
          <a:lstStyle/>
          <a:p>
            <a:pPr eaLnBrk="1" hangingPunct="1"/>
            <a:r>
              <a:rPr lang="en-US">
                <a:latin typeface="Century Gothic" charset="0"/>
              </a:rPr>
              <a:t>The 3 Vs of </a:t>
            </a:r>
            <a:r>
              <a:rPr lang="en-US" altLang="zh-TW">
                <a:latin typeface="Century Gothic" charset="0"/>
                <a:cs typeface="微軟正黑體" charset="0"/>
              </a:rPr>
              <a:t>B</a:t>
            </a:r>
            <a:r>
              <a:rPr lang="en-US">
                <a:latin typeface="Century Gothic" charset="0"/>
              </a:rPr>
              <a:t>ig </a:t>
            </a:r>
            <a:r>
              <a:rPr lang="en-US" altLang="zh-TW">
                <a:latin typeface="Century Gothic" charset="0"/>
                <a:cs typeface="微軟正黑體" charset="0"/>
              </a:rPr>
              <a:t>D</a:t>
            </a:r>
            <a:r>
              <a:rPr lang="en-US">
                <a:latin typeface="Century Gothic" charset="0"/>
              </a:rPr>
              <a:t>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9925" y="6248400"/>
            <a:ext cx="7772400" cy="2286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2019300"/>
          <a:ext cx="8758018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892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3"/>
            <a:ext cx="7338508" cy="2019748"/>
          </a:xfrm>
        </p:spPr>
        <p:txBody>
          <a:bodyPr>
            <a:normAutofit/>
          </a:bodyPr>
          <a:lstStyle/>
          <a:p>
            <a:r>
              <a:rPr lang="en-US" dirty="0"/>
              <a:t>Every day, we create </a:t>
            </a:r>
            <a:r>
              <a:rPr lang="en-US" b="1" dirty="0"/>
              <a:t>2.5 quintillion </a:t>
            </a:r>
            <a:r>
              <a:rPr lang="en-US" dirty="0"/>
              <a:t>bytes of data</a:t>
            </a:r>
          </a:p>
          <a:p>
            <a:r>
              <a:rPr lang="en-US" b="1" dirty="0"/>
              <a:t>90%</a:t>
            </a:r>
            <a:r>
              <a:rPr lang="en-US" dirty="0"/>
              <a:t> of the data in the world today has been created in the </a:t>
            </a:r>
            <a:r>
              <a:rPr lang="en-US" b="1" dirty="0"/>
              <a:t>last two years</a:t>
            </a:r>
            <a:r>
              <a:rPr lang="en-US" dirty="0"/>
              <a:t> alone. 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114800"/>
            <a:ext cx="4262341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800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1042988" y="685800"/>
            <a:ext cx="7024687" cy="1143000"/>
          </a:xfrm>
        </p:spPr>
        <p:txBody>
          <a:bodyPr/>
          <a:lstStyle/>
          <a:p>
            <a:pPr eaLnBrk="1" hangingPunct="1"/>
            <a:r>
              <a:rPr lang="en-US">
                <a:latin typeface="Century Gothic" charset="0"/>
              </a:rPr>
              <a:t>The 3 Vs of </a:t>
            </a:r>
            <a:r>
              <a:rPr lang="en-US" altLang="zh-TW">
                <a:latin typeface="Century Gothic" charset="0"/>
                <a:cs typeface="微軟正黑體" charset="0"/>
              </a:rPr>
              <a:t>B</a:t>
            </a:r>
            <a:r>
              <a:rPr lang="en-US">
                <a:latin typeface="Century Gothic" charset="0"/>
              </a:rPr>
              <a:t>ig </a:t>
            </a:r>
            <a:r>
              <a:rPr lang="en-US" altLang="zh-TW">
                <a:latin typeface="Century Gothic" charset="0"/>
                <a:cs typeface="微軟正黑體" charset="0"/>
              </a:rPr>
              <a:t>D</a:t>
            </a:r>
            <a:r>
              <a:rPr lang="en-US">
                <a:latin typeface="Century Gothic" charset="0"/>
              </a:rPr>
              <a:t>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9925" y="6248400"/>
            <a:ext cx="7772400" cy="2286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2019300"/>
          <a:ext cx="8758018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39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entury Gothic" charset="0"/>
              </a:rPr>
              <a:t>Sources of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0000" lnSpcReduction="20000"/>
          </a:bodyPr>
          <a:lstStyle/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smtClean="0">
                <a:ea typeface="+mn-ea"/>
                <a:cs typeface="+mn-cs"/>
              </a:rPr>
              <a:t>Internet</a:t>
            </a: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smtClean="0">
                <a:ea typeface="+mn-ea"/>
                <a:cs typeface="+mn-cs"/>
              </a:rPr>
              <a:t>Crowd sourcing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smtClean="0">
                <a:ea typeface="+mn-ea"/>
              </a:rPr>
              <a:t>Wikipedia, forums, answers</a:t>
            </a: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smtClean="0">
                <a:ea typeface="+mn-ea"/>
                <a:cs typeface="+mn-cs"/>
              </a:rPr>
              <a:t>Social networks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err="1" smtClean="0">
                <a:ea typeface="+mn-ea"/>
              </a:rPr>
              <a:t>Facebook</a:t>
            </a:r>
            <a:r>
              <a:rPr lang="en-US" dirty="0" smtClean="0">
                <a:ea typeface="+mn-ea"/>
              </a:rPr>
              <a:t>, </a:t>
            </a:r>
            <a:r>
              <a:rPr lang="en-US" dirty="0" err="1" smtClean="0">
                <a:ea typeface="+mn-ea"/>
              </a:rPr>
              <a:t>instagram</a:t>
            </a:r>
            <a:r>
              <a:rPr lang="en-US" dirty="0" smtClean="0">
                <a:ea typeface="+mn-ea"/>
              </a:rPr>
              <a:t> </a:t>
            </a: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err="1" smtClean="0">
                <a:ea typeface="+mn-ea"/>
                <a:cs typeface="+mn-cs"/>
              </a:rPr>
              <a:t>Microblogs</a:t>
            </a:r>
            <a:endParaRPr lang="en-US" dirty="0" smtClean="0">
              <a:ea typeface="+mn-ea"/>
              <a:cs typeface="+mn-cs"/>
            </a:endParaRP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smtClean="0">
                <a:ea typeface="+mn-ea"/>
              </a:rPr>
              <a:t>Twitter</a:t>
            </a: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endParaRPr lang="en-US" dirty="0" smtClean="0">
              <a:ea typeface="+mn-ea"/>
              <a:cs typeface="+mn-cs"/>
            </a:endParaRPr>
          </a:p>
          <a:p>
            <a:pPr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smtClean="0">
                <a:ea typeface="+mn-ea"/>
                <a:cs typeface="+mn-cs"/>
              </a:rPr>
              <a:t>Sensors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 pitchFamily="18" charset="2"/>
              <a:buChar char=""/>
              <a:defRPr/>
            </a:pPr>
            <a:r>
              <a:rPr lang="en-US" dirty="0" smtClean="0">
                <a:ea typeface="+mn-ea"/>
              </a:rPr>
              <a:t>Mobile phones, GPS, Camera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9925" y="6248400"/>
            <a:ext cx="7772400" cy="2286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dirty="0">
                <a:ea typeface="+mn-ea"/>
                <a:cs typeface="+mn-cs"/>
              </a:rPr>
              <a:t>Image source: http://avtecmedia.com/images/blog/social-networking-logos.jpg</a:t>
            </a: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048000"/>
            <a:ext cx="3125788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207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1042988" y="685800"/>
            <a:ext cx="7024687" cy="1143000"/>
          </a:xfrm>
        </p:spPr>
        <p:txBody>
          <a:bodyPr/>
          <a:lstStyle/>
          <a:p>
            <a:pPr eaLnBrk="1" hangingPunct="1"/>
            <a:r>
              <a:rPr lang="en-US">
                <a:latin typeface="Century Gothic" charset="0"/>
              </a:rPr>
              <a:t>The 3 Vs of </a:t>
            </a:r>
            <a:r>
              <a:rPr lang="en-US" altLang="zh-TW">
                <a:latin typeface="Century Gothic" charset="0"/>
                <a:cs typeface="微軟正黑體" charset="0"/>
              </a:rPr>
              <a:t>B</a:t>
            </a:r>
            <a:r>
              <a:rPr lang="en-US">
                <a:latin typeface="Century Gothic" charset="0"/>
              </a:rPr>
              <a:t>ig </a:t>
            </a:r>
            <a:r>
              <a:rPr lang="en-US" altLang="zh-TW">
                <a:latin typeface="Century Gothic" charset="0"/>
                <a:cs typeface="微軟正黑體" charset="0"/>
              </a:rPr>
              <a:t>D</a:t>
            </a:r>
            <a:r>
              <a:rPr lang="en-US">
                <a:latin typeface="Century Gothic" charset="0"/>
              </a:rPr>
              <a:t>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9925" y="6248400"/>
            <a:ext cx="7772400" cy="2286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2019300"/>
          <a:ext cx="8758018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0357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奧斯丁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奧斯丁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奧斯丁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3283</TotalTime>
  <Words>1492</Words>
  <Application>Microsoft Macintosh PowerPoint</Application>
  <PresentationFormat>On-screen Show (4:3)</PresentationFormat>
  <Paragraphs>232</Paragraphs>
  <Slides>27</Slides>
  <Notes>14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奧斯丁</vt:lpstr>
      <vt:lpstr>Document</vt:lpstr>
      <vt:lpstr>HKU Big Data and Privacy Workshop 2015   The Age of Big Data</vt:lpstr>
      <vt:lpstr>Data</vt:lpstr>
      <vt:lpstr>Big Data</vt:lpstr>
      <vt:lpstr>The 3 Vs of Big Data</vt:lpstr>
      <vt:lpstr>The 3 Vs of Big Data</vt:lpstr>
      <vt:lpstr>Big Data</vt:lpstr>
      <vt:lpstr>The 3 Vs of Big Data</vt:lpstr>
      <vt:lpstr>Sources of Big Data</vt:lpstr>
      <vt:lpstr>The 3 Vs of Big Data</vt:lpstr>
      <vt:lpstr>Traffic statistics</vt:lpstr>
      <vt:lpstr>Road Traffic data</vt:lpstr>
      <vt:lpstr>Traffic data</vt:lpstr>
      <vt:lpstr>Big Data Applications</vt:lpstr>
      <vt:lpstr>Drug data analysis</vt:lpstr>
      <vt:lpstr>Customer data analysis</vt:lpstr>
      <vt:lpstr>Text data analysis</vt:lpstr>
      <vt:lpstr>Applications of Big Data</vt:lpstr>
      <vt:lpstr>Adapted from “TransDec: A Big-Data Framework for Decision-Making in Transportation Systems” by Prof. Cyrus Shahabi </vt:lpstr>
      <vt:lpstr>Impact on society</vt:lpstr>
      <vt:lpstr>Impact on society</vt:lpstr>
      <vt:lpstr>Security &amp; Data Protection</vt:lpstr>
      <vt:lpstr>Privacy</vt:lpstr>
      <vt:lpstr>Credibility </vt:lpstr>
      <vt:lpstr>Organizing and exploring Big Data</vt:lpstr>
      <vt:lpstr>Organizing and exploring big data</vt:lpstr>
      <vt:lpstr>References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Ernest</dc:creator>
  <cp:lastModifiedBy>Reynold CK Cheng</cp:lastModifiedBy>
  <cp:revision>120</cp:revision>
  <dcterms:created xsi:type="dcterms:W3CDTF">2012-01-14T03:20:24Z</dcterms:created>
  <dcterms:modified xsi:type="dcterms:W3CDTF">2015-11-25T00:54:25Z</dcterms:modified>
</cp:coreProperties>
</file>